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1"/>
  </p:notesMasterIdLst>
  <p:sldIdLst>
    <p:sldId id="264" r:id="rId2"/>
    <p:sldId id="265" r:id="rId3"/>
    <p:sldId id="257" r:id="rId4"/>
    <p:sldId id="1163" r:id="rId5"/>
    <p:sldId id="258" r:id="rId6"/>
    <p:sldId id="260" r:id="rId7"/>
    <p:sldId id="259" r:id="rId8"/>
    <p:sldId id="1164" r:id="rId9"/>
    <p:sldId id="261" r:id="rId10"/>
    <p:sldId id="711" r:id="rId11"/>
    <p:sldId id="1183" r:id="rId12"/>
    <p:sldId id="1165" r:id="rId13"/>
    <p:sldId id="713" r:id="rId14"/>
    <p:sldId id="796" r:id="rId15"/>
    <p:sldId id="740" r:id="rId16"/>
    <p:sldId id="269" r:id="rId17"/>
    <p:sldId id="717" r:id="rId18"/>
    <p:sldId id="720" r:id="rId19"/>
    <p:sldId id="719" r:id="rId20"/>
    <p:sldId id="721" r:id="rId21"/>
    <p:sldId id="722" r:id="rId22"/>
    <p:sldId id="723" r:id="rId23"/>
    <p:sldId id="724" r:id="rId24"/>
    <p:sldId id="726" r:id="rId25"/>
    <p:sldId id="727" r:id="rId26"/>
    <p:sldId id="728" r:id="rId27"/>
    <p:sldId id="729" r:id="rId28"/>
    <p:sldId id="732" r:id="rId29"/>
    <p:sldId id="733" r:id="rId30"/>
    <p:sldId id="734" r:id="rId31"/>
    <p:sldId id="704" r:id="rId32"/>
    <p:sldId id="589" r:id="rId33"/>
    <p:sldId id="590" r:id="rId34"/>
    <p:sldId id="591" r:id="rId35"/>
    <p:sldId id="262" r:id="rId36"/>
    <p:sldId id="784" r:id="rId37"/>
    <p:sldId id="1197" r:id="rId38"/>
    <p:sldId id="794" r:id="rId39"/>
    <p:sldId id="787" r:id="rId40"/>
    <p:sldId id="1166" r:id="rId41"/>
    <p:sldId id="1168" r:id="rId42"/>
    <p:sldId id="267" r:id="rId43"/>
    <p:sldId id="773" r:id="rId44"/>
    <p:sldId id="800" r:id="rId45"/>
    <p:sldId id="795" r:id="rId46"/>
    <p:sldId id="801" r:id="rId47"/>
    <p:sldId id="1184" r:id="rId48"/>
    <p:sldId id="798" r:id="rId49"/>
    <p:sldId id="1169" r:id="rId50"/>
    <p:sldId id="1185" r:id="rId51"/>
    <p:sldId id="1186" r:id="rId52"/>
    <p:sldId id="1188" r:id="rId53"/>
    <p:sldId id="1189" r:id="rId54"/>
    <p:sldId id="1191" r:id="rId55"/>
    <p:sldId id="1187" r:id="rId56"/>
    <p:sldId id="1192" r:id="rId57"/>
    <p:sldId id="1193" r:id="rId58"/>
    <p:sldId id="1194" r:id="rId59"/>
    <p:sldId id="1195" r:id="rId60"/>
    <p:sldId id="1196" r:id="rId61"/>
    <p:sldId id="1160" r:id="rId62"/>
    <p:sldId id="805" r:id="rId63"/>
    <p:sldId id="806" r:id="rId64"/>
    <p:sldId id="758" r:id="rId65"/>
    <p:sldId id="759" r:id="rId66"/>
    <p:sldId id="1041" r:id="rId67"/>
    <p:sldId id="1043" r:id="rId68"/>
    <p:sldId id="1044" r:id="rId69"/>
    <p:sldId id="1045" r:id="rId70"/>
    <p:sldId id="1161" r:id="rId71"/>
    <p:sldId id="1162" r:id="rId72"/>
    <p:sldId id="1140" r:id="rId73"/>
    <p:sldId id="1141" r:id="rId74"/>
    <p:sldId id="1157" r:id="rId75"/>
    <p:sldId id="803" r:id="rId76"/>
    <p:sldId id="802" r:id="rId77"/>
    <p:sldId id="804" r:id="rId78"/>
    <p:sldId id="1142" r:id="rId79"/>
    <p:sldId id="1143" r:id="rId80"/>
    <p:sldId id="1144" r:id="rId81"/>
    <p:sldId id="1145" r:id="rId82"/>
    <p:sldId id="1146" r:id="rId83"/>
    <p:sldId id="1147" r:id="rId84"/>
    <p:sldId id="1148" r:id="rId85"/>
    <p:sldId id="1149" r:id="rId86"/>
    <p:sldId id="1150" r:id="rId87"/>
    <p:sldId id="1152" r:id="rId88"/>
    <p:sldId id="1153" r:id="rId89"/>
    <p:sldId id="1154" r:id="rId90"/>
    <p:sldId id="1151" r:id="rId91"/>
    <p:sldId id="1170" r:id="rId92"/>
    <p:sldId id="1171" r:id="rId93"/>
    <p:sldId id="1172" r:id="rId94"/>
    <p:sldId id="1174" r:id="rId95"/>
    <p:sldId id="1175" r:id="rId96"/>
    <p:sldId id="1176" r:id="rId97"/>
    <p:sldId id="1177" r:id="rId98"/>
    <p:sldId id="1178" r:id="rId99"/>
    <p:sldId id="1182" r:id="rId10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3" d="100"/>
          <a:sy n="73" d="100"/>
        </p:scale>
        <p:origin x="378"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8A915B-CEE6-4A54-9DF1-742FC4A4D93F}" type="datetimeFigureOut">
              <a:rPr lang="en-US" smtClean="0"/>
              <a:t>9/10/2018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DD35A28-1148-4B25-98CB-3E6A0BBE85F2}" type="slidenum">
              <a:rPr lang="en-US" smtClean="0"/>
              <a:t>‹#›</a:t>
            </a:fld>
            <a:endParaRPr lang="en-US"/>
          </a:p>
        </p:txBody>
      </p:sp>
    </p:spTree>
    <p:extLst>
      <p:ext uri="{BB962C8B-B14F-4D97-AF65-F5344CB8AC3E}">
        <p14:creationId xmlns:p14="http://schemas.microsoft.com/office/powerpoint/2010/main" val="37473493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D35A28-1148-4B25-98CB-3E6A0BBE85F2}" type="slidenum">
              <a:rPr lang="en-US" smtClean="0"/>
              <a:t>29</a:t>
            </a:fld>
            <a:endParaRPr lang="en-US"/>
          </a:p>
        </p:txBody>
      </p:sp>
    </p:spTree>
    <p:extLst>
      <p:ext uri="{BB962C8B-B14F-4D97-AF65-F5344CB8AC3E}">
        <p14:creationId xmlns:p14="http://schemas.microsoft.com/office/powerpoint/2010/main" val="26051754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7">
            <a:extLst>
              <a:ext uri="{FF2B5EF4-FFF2-40B4-BE49-F238E27FC236}">
                <a16:creationId xmlns:a16="http://schemas.microsoft.com/office/drawing/2014/main" id="{D13139FE-9C07-45A2-858F-72F76EFE9D1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spcBef>
                <a:spcPct val="30000"/>
              </a:spcBef>
              <a:defRPr sz="1200">
                <a:solidFill>
                  <a:schemeClr val="tx1"/>
                </a:solidFill>
                <a:latin typeface="Times New Roman" panose="02020603050405020304" pitchFamily="18" charset="0"/>
              </a:defRPr>
            </a:lvl1pPr>
            <a:lvl2pPr marL="742950" indent="-285750" defTabSz="931863">
              <a:spcBef>
                <a:spcPct val="30000"/>
              </a:spcBef>
              <a:defRPr sz="1200">
                <a:solidFill>
                  <a:schemeClr val="tx1"/>
                </a:solidFill>
                <a:latin typeface="Times New Roman" panose="02020603050405020304" pitchFamily="18" charset="0"/>
              </a:defRPr>
            </a:lvl2pPr>
            <a:lvl3pPr marL="1143000" indent="-228600" defTabSz="931863">
              <a:spcBef>
                <a:spcPct val="30000"/>
              </a:spcBef>
              <a:defRPr sz="1200">
                <a:solidFill>
                  <a:schemeClr val="tx1"/>
                </a:solidFill>
                <a:latin typeface="Times New Roman" panose="02020603050405020304" pitchFamily="18" charset="0"/>
              </a:defRPr>
            </a:lvl3pPr>
            <a:lvl4pPr marL="1600200" indent="-228600" defTabSz="931863">
              <a:spcBef>
                <a:spcPct val="30000"/>
              </a:spcBef>
              <a:defRPr sz="1200">
                <a:solidFill>
                  <a:schemeClr val="tx1"/>
                </a:solidFill>
                <a:latin typeface="Times New Roman" panose="02020603050405020304" pitchFamily="18" charset="0"/>
              </a:defRPr>
            </a:lvl4pPr>
            <a:lvl5pPr marL="2057400" indent="-228600" defTabSz="931863">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2CBBB11C-2844-4BDE-A0E2-49AE0F761431}" type="slidenum">
              <a:rPr lang="en-US" altLang="en-US"/>
              <a:pPr>
                <a:spcBef>
                  <a:spcPct val="0"/>
                </a:spcBef>
              </a:pPr>
              <a:t>66</a:t>
            </a:fld>
            <a:endParaRPr lang="en-US" altLang="en-US"/>
          </a:p>
        </p:txBody>
      </p:sp>
      <p:sp>
        <p:nvSpPr>
          <p:cNvPr id="14339" name="Rectangle 2">
            <a:extLst>
              <a:ext uri="{FF2B5EF4-FFF2-40B4-BE49-F238E27FC236}">
                <a16:creationId xmlns:a16="http://schemas.microsoft.com/office/drawing/2014/main" id="{1ED2E0AF-514E-42E0-B25C-FA023BAF7F60}"/>
              </a:ext>
            </a:extLst>
          </p:cNvPr>
          <p:cNvSpPr>
            <a:spLocks noGrp="1" noRot="1" noChangeAspect="1" noChangeArrowheads="1" noTextEdit="1"/>
          </p:cNvSpPr>
          <p:nvPr>
            <p:ph type="sldImg"/>
          </p:nvPr>
        </p:nvSpPr>
        <p:spPr>
          <a:xfrm>
            <a:off x="427038" y="692150"/>
            <a:ext cx="6157912" cy="3463925"/>
          </a:xfrm>
          <a:ln/>
        </p:spPr>
      </p:sp>
      <p:sp>
        <p:nvSpPr>
          <p:cNvPr id="14340" name="Rectangle 3">
            <a:extLst>
              <a:ext uri="{FF2B5EF4-FFF2-40B4-BE49-F238E27FC236}">
                <a16:creationId xmlns:a16="http://schemas.microsoft.com/office/drawing/2014/main" id="{5B0701E8-A461-49B5-847D-3FA7DF7DF2F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a:extLst>
              <a:ext uri="{FF2B5EF4-FFF2-40B4-BE49-F238E27FC236}">
                <a16:creationId xmlns:a16="http://schemas.microsoft.com/office/drawing/2014/main" id="{9F64307A-6AFD-4423-9232-E09C674C3D4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spcBef>
                <a:spcPct val="30000"/>
              </a:spcBef>
              <a:defRPr sz="1200">
                <a:solidFill>
                  <a:schemeClr val="tx1"/>
                </a:solidFill>
                <a:latin typeface="Times New Roman" panose="02020603050405020304" pitchFamily="18" charset="0"/>
              </a:defRPr>
            </a:lvl1pPr>
            <a:lvl2pPr marL="742950" indent="-285750" defTabSz="931863">
              <a:spcBef>
                <a:spcPct val="30000"/>
              </a:spcBef>
              <a:defRPr sz="1200">
                <a:solidFill>
                  <a:schemeClr val="tx1"/>
                </a:solidFill>
                <a:latin typeface="Times New Roman" panose="02020603050405020304" pitchFamily="18" charset="0"/>
              </a:defRPr>
            </a:lvl2pPr>
            <a:lvl3pPr marL="1143000" indent="-228600" defTabSz="931863">
              <a:spcBef>
                <a:spcPct val="30000"/>
              </a:spcBef>
              <a:defRPr sz="1200">
                <a:solidFill>
                  <a:schemeClr val="tx1"/>
                </a:solidFill>
                <a:latin typeface="Times New Roman" panose="02020603050405020304" pitchFamily="18" charset="0"/>
              </a:defRPr>
            </a:lvl3pPr>
            <a:lvl4pPr marL="1600200" indent="-228600" defTabSz="931863">
              <a:spcBef>
                <a:spcPct val="30000"/>
              </a:spcBef>
              <a:defRPr sz="1200">
                <a:solidFill>
                  <a:schemeClr val="tx1"/>
                </a:solidFill>
                <a:latin typeface="Times New Roman" panose="02020603050405020304" pitchFamily="18" charset="0"/>
              </a:defRPr>
            </a:lvl4pPr>
            <a:lvl5pPr marL="2057400" indent="-228600" defTabSz="931863">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8DC50810-6B6E-4007-9133-CBC1756A945D}" type="slidenum">
              <a:rPr lang="en-US" altLang="en-US"/>
              <a:pPr>
                <a:spcBef>
                  <a:spcPct val="0"/>
                </a:spcBef>
              </a:pPr>
              <a:t>67</a:t>
            </a:fld>
            <a:endParaRPr lang="en-US" altLang="en-US"/>
          </a:p>
        </p:txBody>
      </p:sp>
      <p:sp>
        <p:nvSpPr>
          <p:cNvPr id="18435" name="Rectangle 2">
            <a:extLst>
              <a:ext uri="{FF2B5EF4-FFF2-40B4-BE49-F238E27FC236}">
                <a16:creationId xmlns:a16="http://schemas.microsoft.com/office/drawing/2014/main" id="{4E4B1D8E-B799-4034-AAB4-B137B844B6B6}"/>
              </a:ext>
            </a:extLst>
          </p:cNvPr>
          <p:cNvSpPr>
            <a:spLocks noGrp="1" noRot="1" noChangeAspect="1" noChangeArrowheads="1" noTextEdit="1"/>
          </p:cNvSpPr>
          <p:nvPr>
            <p:ph type="sldImg"/>
          </p:nvPr>
        </p:nvSpPr>
        <p:spPr>
          <a:xfrm>
            <a:off x="427038" y="692150"/>
            <a:ext cx="6157912" cy="3463925"/>
          </a:xfrm>
          <a:ln/>
        </p:spPr>
      </p:sp>
      <p:sp>
        <p:nvSpPr>
          <p:cNvPr id="18436" name="Rectangle 3">
            <a:extLst>
              <a:ext uri="{FF2B5EF4-FFF2-40B4-BE49-F238E27FC236}">
                <a16:creationId xmlns:a16="http://schemas.microsoft.com/office/drawing/2014/main" id="{B4D5F877-E5FC-46CC-A095-3ECE607989F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a:extLst>
              <a:ext uri="{FF2B5EF4-FFF2-40B4-BE49-F238E27FC236}">
                <a16:creationId xmlns:a16="http://schemas.microsoft.com/office/drawing/2014/main" id="{BC627F2D-88D4-4BE0-BBF4-1A6E4D25AF1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spcBef>
                <a:spcPct val="30000"/>
              </a:spcBef>
              <a:defRPr sz="1200">
                <a:solidFill>
                  <a:schemeClr val="tx1"/>
                </a:solidFill>
                <a:latin typeface="Times New Roman" panose="02020603050405020304" pitchFamily="18" charset="0"/>
              </a:defRPr>
            </a:lvl1pPr>
            <a:lvl2pPr marL="742950" indent="-285750" defTabSz="931863">
              <a:spcBef>
                <a:spcPct val="30000"/>
              </a:spcBef>
              <a:defRPr sz="1200">
                <a:solidFill>
                  <a:schemeClr val="tx1"/>
                </a:solidFill>
                <a:latin typeface="Times New Roman" panose="02020603050405020304" pitchFamily="18" charset="0"/>
              </a:defRPr>
            </a:lvl2pPr>
            <a:lvl3pPr marL="1143000" indent="-228600" defTabSz="931863">
              <a:spcBef>
                <a:spcPct val="30000"/>
              </a:spcBef>
              <a:defRPr sz="1200">
                <a:solidFill>
                  <a:schemeClr val="tx1"/>
                </a:solidFill>
                <a:latin typeface="Times New Roman" panose="02020603050405020304" pitchFamily="18" charset="0"/>
              </a:defRPr>
            </a:lvl3pPr>
            <a:lvl4pPr marL="1600200" indent="-228600" defTabSz="931863">
              <a:spcBef>
                <a:spcPct val="30000"/>
              </a:spcBef>
              <a:defRPr sz="1200">
                <a:solidFill>
                  <a:schemeClr val="tx1"/>
                </a:solidFill>
                <a:latin typeface="Times New Roman" panose="02020603050405020304" pitchFamily="18" charset="0"/>
              </a:defRPr>
            </a:lvl4pPr>
            <a:lvl5pPr marL="2057400" indent="-228600" defTabSz="931863">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3C2A3863-9192-4DCA-9F2B-64600CF01BDD}" type="slidenum">
              <a:rPr lang="en-US" altLang="en-US"/>
              <a:pPr>
                <a:spcBef>
                  <a:spcPct val="0"/>
                </a:spcBef>
              </a:pPr>
              <a:t>68</a:t>
            </a:fld>
            <a:endParaRPr lang="en-US" altLang="en-US"/>
          </a:p>
        </p:txBody>
      </p:sp>
      <p:sp>
        <p:nvSpPr>
          <p:cNvPr id="20483" name="Rectangle 2">
            <a:extLst>
              <a:ext uri="{FF2B5EF4-FFF2-40B4-BE49-F238E27FC236}">
                <a16:creationId xmlns:a16="http://schemas.microsoft.com/office/drawing/2014/main" id="{B6DD6400-37E2-486B-8B74-B3DCCCC91A63}"/>
              </a:ext>
            </a:extLst>
          </p:cNvPr>
          <p:cNvSpPr>
            <a:spLocks noGrp="1" noRot="1" noChangeAspect="1" noChangeArrowheads="1" noTextEdit="1"/>
          </p:cNvSpPr>
          <p:nvPr>
            <p:ph type="sldImg"/>
          </p:nvPr>
        </p:nvSpPr>
        <p:spPr>
          <a:xfrm>
            <a:off x="427038" y="692150"/>
            <a:ext cx="6157912" cy="3463925"/>
          </a:xfrm>
          <a:ln/>
        </p:spPr>
      </p:sp>
      <p:sp>
        <p:nvSpPr>
          <p:cNvPr id="20484" name="Rectangle 3">
            <a:extLst>
              <a:ext uri="{FF2B5EF4-FFF2-40B4-BE49-F238E27FC236}">
                <a16:creationId xmlns:a16="http://schemas.microsoft.com/office/drawing/2014/main" id="{FC7A9A76-A5A9-4857-B370-A78ED0C5A5D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a:extLst>
              <a:ext uri="{FF2B5EF4-FFF2-40B4-BE49-F238E27FC236}">
                <a16:creationId xmlns:a16="http://schemas.microsoft.com/office/drawing/2014/main" id="{B017513D-FC8F-4D57-B6D2-E4456044575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spcBef>
                <a:spcPct val="30000"/>
              </a:spcBef>
              <a:defRPr sz="1200">
                <a:solidFill>
                  <a:schemeClr val="tx1"/>
                </a:solidFill>
                <a:latin typeface="Times New Roman" panose="02020603050405020304" pitchFamily="18" charset="0"/>
              </a:defRPr>
            </a:lvl1pPr>
            <a:lvl2pPr marL="742950" indent="-285750" defTabSz="931863">
              <a:spcBef>
                <a:spcPct val="30000"/>
              </a:spcBef>
              <a:defRPr sz="1200">
                <a:solidFill>
                  <a:schemeClr val="tx1"/>
                </a:solidFill>
                <a:latin typeface="Times New Roman" panose="02020603050405020304" pitchFamily="18" charset="0"/>
              </a:defRPr>
            </a:lvl2pPr>
            <a:lvl3pPr marL="1143000" indent="-228600" defTabSz="931863">
              <a:spcBef>
                <a:spcPct val="30000"/>
              </a:spcBef>
              <a:defRPr sz="1200">
                <a:solidFill>
                  <a:schemeClr val="tx1"/>
                </a:solidFill>
                <a:latin typeface="Times New Roman" panose="02020603050405020304" pitchFamily="18" charset="0"/>
              </a:defRPr>
            </a:lvl3pPr>
            <a:lvl4pPr marL="1600200" indent="-228600" defTabSz="931863">
              <a:spcBef>
                <a:spcPct val="30000"/>
              </a:spcBef>
              <a:defRPr sz="1200">
                <a:solidFill>
                  <a:schemeClr val="tx1"/>
                </a:solidFill>
                <a:latin typeface="Times New Roman" panose="02020603050405020304" pitchFamily="18" charset="0"/>
              </a:defRPr>
            </a:lvl4pPr>
            <a:lvl5pPr marL="2057400" indent="-228600" defTabSz="931863">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4E627C4B-5D84-47B0-AC3B-D3A1902607F1}" type="slidenum">
              <a:rPr lang="en-US" altLang="en-US"/>
              <a:pPr>
                <a:spcBef>
                  <a:spcPct val="0"/>
                </a:spcBef>
              </a:pPr>
              <a:t>69</a:t>
            </a:fld>
            <a:endParaRPr lang="en-US" altLang="en-US"/>
          </a:p>
        </p:txBody>
      </p:sp>
      <p:sp>
        <p:nvSpPr>
          <p:cNvPr id="22531" name="Rectangle 2">
            <a:extLst>
              <a:ext uri="{FF2B5EF4-FFF2-40B4-BE49-F238E27FC236}">
                <a16:creationId xmlns:a16="http://schemas.microsoft.com/office/drawing/2014/main" id="{7B63D694-53EE-4AC2-BE2B-1F0ED523F1B3}"/>
              </a:ext>
            </a:extLst>
          </p:cNvPr>
          <p:cNvSpPr>
            <a:spLocks noGrp="1" noRot="1" noChangeAspect="1" noChangeArrowheads="1" noTextEdit="1"/>
          </p:cNvSpPr>
          <p:nvPr>
            <p:ph type="sldImg"/>
          </p:nvPr>
        </p:nvSpPr>
        <p:spPr>
          <a:xfrm>
            <a:off x="427038" y="692150"/>
            <a:ext cx="6157912" cy="3463925"/>
          </a:xfrm>
          <a:ln/>
        </p:spPr>
      </p:sp>
      <p:sp>
        <p:nvSpPr>
          <p:cNvPr id="22532" name="Rectangle 3">
            <a:extLst>
              <a:ext uri="{FF2B5EF4-FFF2-40B4-BE49-F238E27FC236}">
                <a16:creationId xmlns:a16="http://schemas.microsoft.com/office/drawing/2014/main" id="{A4F22160-1B72-4A8B-8B5F-828377D8C1B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a:extLst>
              <a:ext uri="{FF2B5EF4-FFF2-40B4-BE49-F238E27FC236}">
                <a16:creationId xmlns:a16="http://schemas.microsoft.com/office/drawing/2014/main" id="{331B8B1F-DC07-4E4F-8DB8-C32A31C14C78}"/>
              </a:ext>
            </a:extLst>
          </p:cNvPr>
          <p:cNvSpPr txBox="1">
            <a:spLocks noGrp="1" noChangeArrowheads="1"/>
          </p:cNvSpPr>
          <p:nvPr/>
        </p:nvSpPr>
        <p:spPr bwMode="auto">
          <a:xfrm>
            <a:off x="3971925" y="8774113"/>
            <a:ext cx="30384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170" tIns="46586" rIns="93170" bIns="46586" anchor="b"/>
          <a:lstStyle>
            <a:lvl1pPr defTabSz="931863">
              <a:spcBef>
                <a:spcPct val="30000"/>
              </a:spcBef>
              <a:defRPr sz="1200">
                <a:solidFill>
                  <a:schemeClr val="tx1"/>
                </a:solidFill>
                <a:latin typeface="Times New Roman" panose="02020603050405020304" pitchFamily="18" charset="0"/>
              </a:defRPr>
            </a:lvl1pPr>
            <a:lvl2pPr marL="742950" indent="-285750" defTabSz="931863">
              <a:spcBef>
                <a:spcPct val="30000"/>
              </a:spcBef>
              <a:defRPr sz="1200">
                <a:solidFill>
                  <a:schemeClr val="tx1"/>
                </a:solidFill>
                <a:latin typeface="Times New Roman" panose="02020603050405020304" pitchFamily="18" charset="0"/>
              </a:defRPr>
            </a:lvl2pPr>
            <a:lvl3pPr marL="1143000" indent="-228600" defTabSz="931863">
              <a:spcBef>
                <a:spcPct val="30000"/>
              </a:spcBef>
              <a:defRPr sz="1200">
                <a:solidFill>
                  <a:schemeClr val="tx1"/>
                </a:solidFill>
                <a:latin typeface="Times New Roman" panose="02020603050405020304" pitchFamily="18" charset="0"/>
              </a:defRPr>
            </a:lvl3pPr>
            <a:lvl4pPr marL="1600200" indent="-228600" defTabSz="931863">
              <a:spcBef>
                <a:spcPct val="30000"/>
              </a:spcBef>
              <a:defRPr sz="1200">
                <a:solidFill>
                  <a:schemeClr val="tx1"/>
                </a:solidFill>
                <a:latin typeface="Times New Roman" panose="02020603050405020304" pitchFamily="18" charset="0"/>
              </a:defRPr>
            </a:lvl4pPr>
            <a:lvl5pPr marL="2057400" indent="-228600" defTabSz="931863">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lgn="r">
              <a:spcBef>
                <a:spcPct val="0"/>
              </a:spcBef>
            </a:pPr>
            <a:fld id="{A19DA740-7D28-44EC-B657-329EFD256720}" type="slidenum">
              <a:rPr lang="en-US" altLang="en-US"/>
              <a:pPr algn="r">
                <a:spcBef>
                  <a:spcPct val="0"/>
                </a:spcBef>
              </a:pPr>
              <a:t>72</a:t>
            </a:fld>
            <a:endParaRPr lang="en-US" altLang="en-US"/>
          </a:p>
        </p:txBody>
      </p:sp>
      <p:sp>
        <p:nvSpPr>
          <p:cNvPr id="24579" name="Rectangle 2">
            <a:extLst>
              <a:ext uri="{FF2B5EF4-FFF2-40B4-BE49-F238E27FC236}">
                <a16:creationId xmlns:a16="http://schemas.microsoft.com/office/drawing/2014/main" id="{AD30A1D2-8BB1-4F6A-9374-1B1030932E47}"/>
              </a:ext>
            </a:extLst>
          </p:cNvPr>
          <p:cNvSpPr>
            <a:spLocks noGrp="1" noRot="1" noChangeAspect="1" noChangeArrowheads="1" noTextEdit="1"/>
          </p:cNvSpPr>
          <p:nvPr>
            <p:ph type="sldImg"/>
          </p:nvPr>
        </p:nvSpPr>
        <p:spPr>
          <a:xfrm>
            <a:off x="427038" y="692150"/>
            <a:ext cx="6157912" cy="3463925"/>
          </a:xfrm>
          <a:ln/>
        </p:spPr>
      </p:sp>
      <p:sp>
        <p:nvSpPr>
          <p:cNvPr id="24580" name="Rectangle 3">
            <a:extLst>
              <a:ext uri="{FF2B5EF4-FFF2-40B4-BE49-F238E27FC236}">
                <a16:creationId xmlns:a16="http://schemas.microsoft.com/office/drawing/2014/main" id="{0E0BD77C-DE54-4748-A019-21D277D6D23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D35A28-1148-4B25-98CB-3E6A0BBE85F2}" type="slidenum">
              <a:rPr lang="en-US" smtClean="0"/>
              <a:t>80</a:t>
            </a:fld>
            <a:endParaRPr lang="en-US"/>
          </a:p>
        </p:txBody>
      </p:sp>
    </p:spTree>
    <p:extLst>
      <p:ext uri="{BB962C8B-B14F-4D97-AF65-F5344CB8AC3E}">
        <p14:creationId xmlns:p14="http://schemas.microsoft.com/office/powerpoint/2010/main" val="14422000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15BE7A-B698-4C0A-A2D2-81B1C6F432E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B873C76-4F68-4C62-B8B3-FD98EB153CC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98AC85E-60F3-493D-9239-EA21EEBD3064}"/>
              </a:ext>
            </a:extLst>
          </p:cNvPr>
          <p:cNvSpPr>
            <a:spLocks noGrp="1"/>
          </p:cNvSpPr>
          <p:nvPr>
            <p:ph type="dt" sz="half" idx="10"/>
          </p:nvPr>
        </p:nvSpPr>
        <p:spPr/>
        <p:txBody>
          <a:bodyPr/>
          <a:lstStyle/>
          <a:p>
            <a:fld id="{FF91EBEC-C0D1-4EC3-AFDE-15ED94DA44FF}" type="datetimeFigureOut">
              <a:rPr lang="en-US" smtClean="0"/>
              <a:t>9/10/2018</a:t>
            </a:fld>
            <a:endParaRPr lang="en-US"/>
          </a:p>
        </p:txBody>
      </p:sp>
      <p:sp>
        <p:nvSpPr>
          <p:cNvPr id="5" name="Footer Placeholder 4">
            <a:extLst>
              <a:ext uri="{FF2B5EF4-FFF2-40B4-BE49-F238E27FC236}">
                <a16:creationId xmlns:a16="http://schemas.microsoft.com/office/drawing/2014/main" id="{F10D595C-C24A-40B8-94C6-CD1A4CFFF56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75E091-7C93-4245-8634-19B6666C5F6E}"/>
              </a:ext>
            </a:extLst>
          </p:cNvPr>
          <p:cNvSpPr>
            <a:spLocks noGrp="1"/>
          </p:cNvSpPr>
          <p:nvPr>
            <p:ph type="sldNum" sz="quarter" idx="12"/>
          </p:nvPr>
        </p:nvSpPr>
        <p:spPr/>
        <p:txBody>
          <a:bodyPr/>
          <a:lstStyle/>
          <a:p>
            <a:fld id="{CA7FF078-1E02-411D-9614-C3E3D99F7E69}" type="slidenum">
              <a:rPr lang="en-US" smtClean="0"/>
              <a:t>‹#›</a:t>
            </a:fld>
            <a:endParaRPr lang="en-US"/>
          </a:p>
        </p:txBody>
      </p:sp>
    </p:spTree>
    <p:extLst>
      <p:ext uri="{BB962C8B-B14F-4D97-AF65-F5344CB8AC3E}">
        <p14:creationId xmlns:p14="http://schemas.microsoft.com/office/powerpoint/2010/main" val="36559714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AB8BED-A77F-4A44-9FFF-0BC048A928D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B2DB8BA-FC73-4F71-937D-F2AE0A56B0AA}"/>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B1B1FBE-DF21-4876-983F-0E2F3B307980}"/>
              </a:ext>
            </a:extLst>
          </p:cNvPr>
          <p:cNvSpPr>
            <a:spLocks noGrp="1"/>
          </p:cNvSpPr>
          <p:nvPr>
            <p:ph type="dt" sz="half" idx="10"/>
          </p:nvPr>
        </p:nvSpPr>
        <p:spPr/>
        <p:txBody>
          <a:bodyPr/>
          <a:lstStyle/>
          <a:p>
            <a:fld id="{FF91EBEC-C0D1-4EC3-AFDE-15ED94DA44FF}" type="datetimeFigureOut">
              <a:rPr lang="en-US" smtClean="0"/>
              <a:t>9/10/2018</a:t>
            </a:fld>
            <a:endParaRPr lang="en-US"/>
          </a:p>
        </p:txBody>
      </p:sp>
      <p:sp>
        <p:nvSpPr>
          <p:cNvPr id="5" name="Footer Placeholder 4">
            <a:extLst>
              <a:ext uri="{FF2B5EF4-FFF2-40B4-BE49-F238E27FC236}">
                <a16:creationId xmlns:a16="http://schemas.microsoft.com/office/drawing/2014/main" id="{30FAFD28-A32F-4BA5-9532-7D4FF1D827F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2075AE7-974F-420A-82B6-557A66CEEF7D}"/>
              </a:ext>
            </a:extLst>
          </p:cNvPr>
          <p:cNvSpPr>
            <a:spLocks noGrp="1"/>
          </p:cNvSpPr>
          <p:nvPr>
            <p:ph type="sldNum" sz="quarter" idx="12"/>
          </p:nvPr>
        </p:nvSpPr>
        <p:spPr/>
        <p:txBody>
          <a:bodyPr/>
          <a:lstStyle/>
          <a:p>
            <a:fld id="{CA7FF078-1E02-411D-9614-C3E3D99F7E69}" type="slidenum">
              <a:rPr lang="en-US" smtClean="0"/>
              <a:t>‹#›</a:t>
            </a:fld>
            <a:endParaRPr lang="en-US"/>
          </a:p>
        </p:txBody>
      </p:sp>
    </p:spTree>
    <p:extLst>
      <p:ext uri="{BB962C8B-B14F-4D97-AF65-F5344CB8AC3E}">
        <p14:creationId xmlns:p14="http://schemas.microsoft.com/office/powerpoint/2010/main" val="25322302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3EDB79C-2754-4B28-BA66-F203F126D22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056492D-0C9D-4D2F-BB93-D75AFA2255E3}"/>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C51D7DD-1A65-429A-9725-652B38E5187B}"/>
              </a:ext>
            </a:extLst>
          </p:cNvPr>
          <p:cNvSpPr>
            <a:spLocks noGrp="1"/>
          </p:cNvSpPr>
          <p:nvPr>
            <p:ph type="dt" sz="half" idx="10"/>
          </p:nvPr>
        </p:nvSpPr>
        <p:spPr/>
        <p:txBody>
          <a:bodyPr/>
          <a:lstStyle/>
          <a:p>
            <a:fld id="{FF91EBEC-C0D1-4EC3-AFDE-15ED94DA44FF}" type="datetimeFigureOut">
              <a:rPr lang="en-US" smtClean="0"/>
              <a:t>9/10/2018</a:t>
            </a:fld>
            <a:endParaRPr lang="en-US"/>
          </a:p>
        </p:txBody>
      </p:sp>
      <p:sp>
        <p:nvSpPr>
          <p:cNvPr id="5" name="Footer Placeholder 4">
            <a:extLst>
              <a:ext uri="{FF2B5EF4-FFF2-40B4-BE49-F238E27FC236}">
                <a16:creationId xmlns:a16="http://schemas.microsoft.com/office/drawing/2014/main" id="{85A2C31A-F76F-4705-8FA2-DB819D68C7A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DF59D51-1FB1-4C25-AC91-5C03FEA3D0E7}"/>
              </a:ext>
            </a:extLst>
          </p:cNvPr>
          <p:cNvSpPr>
            <a:spLocks noGrp="1"/>
          </p:cNvSpPr>
          <p:nvPr>
            <p:ph type="sldNum" sz="quarter" idx="12"/>
          </p:nvPr>
        </p:nvSpPr>
        <p:spPr/>
        <p:txBody>
          <a:bodyPr/>
          <a:lstStyle/>
          <a:p>
            <a:fld id="{CA7FF078-1E02-411D-9614-C3E3D99F7E69}" type="slidenum">
              <a:rPr lang="en-US" smtClean="0"/>
              <a:t>‹#›</a:t>
            </a:fld>
            <a:endParaRPr lang="en-US"/>
          </a:p>
        </p:txBody>
      </p:sp>
    </p:spTree>
    <p:extLst>
      <p:ext uri="{BB962C8B-B14F-4D97-AF65-F5344CB8AC3E}">
        <p14:creationId xmlns:p14="http://schemas.microsoft.com/office/powerpoint/2010/main" val="20418205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48E201-4BD2-4FDA-9EE6-831BEE2BE41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818B8F3-CD94-40C3-9288-21A722EE47EC}"/>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94B2083-A3CF-49FB-AC26-665BF0F95364}"/>
              </a:ext>
            </a:extLst>
          </p:cNvPr>
          <p:cNvSpPr>
            <a:spLocks noGrp="1"/>
          </p:cNvSpPr>
          <p:nvPr>
            <p:ph type="dt" sz="half" idx="10"/>
          </p:nvPr>
        </p:nvSpPr>
        <p:spPr/>
        <p:txBody>
          <a:bodyPr/>
          <a:lstStyle/>
          <a:p>
            <a:fld id="{FF91EBEC-C0D1-4EC3-AFDE-15ED94DA44FF}" type="datetimeFigureOut">
              <a:rPr lang="en-US" smtClean="0"/>
              <a:t>9/10/2018</a:t>
            </a:fld>
            <a:endParaRPr lang="en-US"/>
          </a:p>
        </p:txBody>
      </p:sp>
      <p:sp>
        <p:nvSpPr>
          <p:cNvPr id="5" name="Footer Placeholder 4">
            <a:extLst>
              <a:ext uri="{FF2B5EF4-FFF2-40B4-BE49-F238E27FC236}">
                <a16:creationId xmlns:a16="http://schemas.microsoft.com/office/drawing/2014/main" id="{C41452DB-FBC9-4706-921C-7D004A89447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CB6A093-8E4F-4666-98F2-B7BEABBF4478}"/>
              </a:ext>
            </a:extLst>
          </p:cNvPr>
          <p:cNvSpPr>
            <a:spLocks noGrp="1"/>
          </p:cNvSpPr>
          <p:nvPr>
            <p:ph type="sldNum" sz="quarter" idx="12"/>
          </p:nvPr>
        </p:nvSpPr>
        <p:spPr/>
        <p:txBody>
          <a:bodyPr/>
          <a:lstStyle/>
          <a:p>
            <a:fld id="{CA7FF078-1E02-411D-9614-C3E3D99F7E69}" type="slidenum">
              <a:rPr lang="en-US" smtClean="0"/>
              <a:t>‹#›</a:t>
            </a:fld>
            <a:endParaRPr lang="en-US"/>
          </a:p>
        </p:txBody>
      </p:sp>
    </p:spTree>
    <p:extLst>
      <p:ext uri="{BB962C8B-B14F-4D97-AF65-F5344CB8AC3E}">
        <p14:creationId xmlns:p14="http://schemas.microsoft.com/office/powerpoint/2010/main" val="23397370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F6FCFF-0885-4176-92B8-AD02EC83995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8F30BD7-42AA-48F8-ACFC-2A6AB969F08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FD97A68D-0F3E-4EA7-BD03-79120B5CCA12}"/>
              </a:ext>
            </a:extLst>
          </p:cNvPr>
          <p:cNvSpPr>
            <a:spLocks noGrp="1"/>
          </p:cNvSpPr>
          <p:nvPr>
            <p:ph type="dt" sz="half" idx="10"/>
          </p:nvPr>
        </p:nvSpPr>
        <p:spPr/>
        <p:txBody>
          <a:bodyPr/>
          <a:lstStyle/>
          <a:p>
            <a:fld id="{FF91EBEC-C0D1-4EC3-AFDE-15ED94DA44FF}" type="datetimeFigureOut">
              <a:rPr lang="en-US" smtClean="0"/>
              <a:t>9/10/2018</a:t>
            </a:fld>
            <a:endParaRPr lang="en-US"/>
          </a:p>
        </p:txBody>
      </p:sp>
      <p:sp>
        <p:nvSpPr>
          <p:cNvPr id="5" name="Footer Placeholder 4">
            <a:extLst>
              <a:ext uri="{FF2B5EF4-FFF2-40B4-BE49-F238E27FC236}">
                <a16:creationId xmlns:a16="http://schemas.microsoft.com/office/drawing/2014/main" id="{299FAAF3-BA1F-45AB-BB2F-5C4936E4D84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804F8E-BA72-4B39-A750-6694C50F84C7}"/>
              </a:ext>
            </a:extLst>
          </p:cNvPr>
          <p:cNvSpPr>
            <a:spLocks noGrp="1"/>
          </p:cNvSpPr>
          <p:nvPr>
            <p:ph type="sldNum" sz="quarter" idx="12"/>
          </p:nvPr>
        </p:nvSpPr>
        <p:spPr/>
        <p:txBody>
          <a:bodyPr/>
          <a:lstStyle/>
          <a:p>
            <a:fld id="{CA7FF078-1E02-411D-9614-C3E3D99F7E69}" type="slidenum">
              <a:rPr lang="en-US" smtClean="0"/>
              <a:t>‹#›</a:t>
            </a:fld>
            <a:endParaRPr lang="en-US"/>
          </a:p>
        </p:txBody>
      </p:sp>
    </p:spTree>
    <p:extLst>
      <p:ext uri="{BB962C8B-B14F-4D97-AF65-F5344CB8AC3E}">
        <p14:creationId xmlns:p14="http://schemas.microsoft.com/office/powerpoint/2010/main" val="30462353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519931-B490-45DA-8372-56EFE0E6284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541D809-9505-4292-A440-F48AE2650D2D}"/>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2AF081B-9543-403E-AFAD-150365173122}"/>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4B1B084-9621-4CB8-A51B-1E30A3660C81}"/>
              </a:ext>
            </a:extLst>
          </p:cNvPr>
          <p:cNvSpPr>
            <a:spLocks noGrp="1"/>
          </p:cNvSpPr>
          <p:nvPr>
            <p:ph type="dt" sz="half" idx="10"/>
          </p:nvPr>
        </p:nvSpPr>
        <p:spPr/>
        <p:txBody>
          <a:bodyPr/>
          <a:lstStyle/>
          <a:p>
            <a:fld id="{FF91EBEC-C0D1-4EC3-AFDE-15ED94DA44FF}" type="datetimeFigureOut">
              <a:rPr lang="en-US" smtClean="0"/>
              <a:t>9/10/2018</a:t>
            </a:fld>
            <a:endParaRPr lang="en-US"/>
          </a:p>
        </p:txBody>
      </p:sp>
      <p:sp>
        <p:nvSpPr>
          <p:cNvPr id="6" name="Footer Placeholder 5">
            <a:extLst>
              <a:ext uri="{FF2B5EF4-FFF2-40B4-BE49-F238E27FC236}">
                <a16:creationId xmlns:a16="http://schemas.microsoft.com/office/drawing/2014/main" id="{CB5E3AF3-E16C-41A5-9103-8CA66F5ED18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FD94E09-BFE6-474D-BBF3-A818B318F2B2}"/>
              </a:ext>
            </a:extLst>
          </p:cNvPr>
          <p:cNvSpPr>
            <a:spLocks noGrp="1"/>
          </p:cNvSpPr>
          <p:nvPr>
            <p:ph type="sldNum" sz="quarter" idx="12"/>
          </p:nvPr>
        </p:nvSpPr>
        <p:spPr/>
        <p:txBody>
          <a:bodyPr/>
          <a:lstStyle/>
          <a:p>
            <a:fld id="{CA7FF078-1E02-411D-9614-C3E3D99F7E69}" type="slidenum">
              <a:rPr lang="en-US" smtClean="0"/>
              <a:t>‹#›</a:t>
            </a:fld>
            <a:endParaRPr lang="en-US"/>
          </a:p>
        </p:txBody>
      </p:sp>
    </p:spTree>
    <p:extLst>
      <p:ext uri="{BB962C8B-B14F-4D97-AF65-F5344CB8AC3E}">
        <p14:creationId xmlns:p14="http://schemas.microsoft.com/office/powerpoint/2010/main" val="2919468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6468A4-150B-46A2-96B7-D737F70F580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9F45261-009F-431C-88A0-D7BAF1695CE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D19C27A6-7CDD-4238-9272-DE53E3629CAB}"/>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1DAE2C0-4CAF-4BDA-8654-E600E6FBA44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353B395A-2AD6-4C1E-949B-41B5382EF1BA}"/>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4763D0F-0BB2-4CEB-9D8C-B403A81A5D09}"/>
              </a:ext>
            </a:extLst>
          </p:cNvPr>
          <p:cNvSpPr>
            <a:spLocks noGrp="1"/>
          </p:cNvSpPr>
          <p:nvPr>
            <p:ph type="dt" sz="half" idx="10"/>
          </p:nvPr>
        </p:nvSpPr>
        <p:spPr/>
        <p:txBody>
          <a:bodyPr/>
          <a:lstStyle/>
          <a:p>
            <a:fld id="{FF91EBEC-C0D1-4EC3-AFDE-15ED94DA44FF}" type="datetimeFigureOut">
              <a:rPr lang="en-US" smtClean="0"/>
              <a:t>9/10/2018</a:t>
            </a:fld>
            <a:endParaRPr lang="en-US"/>
          </a:p>
        </p:txBody>
      </p:sp>
      <p:sp>
        <p:nvSpPr>
          <p:cNvPr id="8" name="Footer Placeholder 7">
            <a:extLst>
              <a:ext uri="{FF2B5EF4-FFF2-40B4-BE49-F238E27FC236}">
                <a16:creationId xmlns:a16="http://schemas.microsoft.com/office/drawing/2014/main" id="{E22F674C-8BD4-40BE-A7AA-F9A09FA6D89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4288286-53F9-4BD8-BAAB-C39A5262C33F}"/>
              </a:ext>
            </a:extLst>
          </p:cNvPr>
          <p:cNvSpPr>
            <a:spLocks noGrp="1"/>
          </p:cNvSpPr>
          <p:nvPr>
            <p:ph type="sldNum" sz="quarter" idx="12"/>
          </p:nvPr>
        </p:nvSpPr>
        <p:spPr/>
        <p:txBody>
          <a:bodyPr/>
          <a:lstStyle/>
          <a:p>
            <a:fld id="{CA7FF078-1E02-411D-9614-C3E3D99F7E69}" type="slidenum">
              <a:rPr lang="en-US" smtClean="0"/>
              <a:t>‹#›</a:t>
            </a:fld>
            <a:endParaRPr lang="en-US"/>
          </a:p>
        </p:txBody>
      </p:sp>
    </p:spTree>
    <p:extLst>
      <p:ext uri="{BB962C8B-B14F-4D97-AF65-F5344CB8AC3E}">
        <p14:creationId xmlns:p14="http://schemas.microsoft.com/office/powerpoint/2010/main" val="780107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728C19-9FE9-4F47-AD49-D3941727A6F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94D6C23-C7FE-48B9-8C66-62F7E622B757}"/>
              </a:ext>
            </a:extLst>
          </p:cNvPr>
          <p:cNvSpPr>
            <a:spLocks noGrp="1"/>
          </p:cNvSpPr>
          <p:nvPr>
            <p:ph type="dt" sz="half" idx="10"/>
          </p:nvPr>
        </p:nvSpPr>
        <p:spPr/>
        <p:txBody>
          <a:bodyPr/>
          <a:lstStyle/>
          <a:p>
            <a:fld id="{FF91EBEC-C0D1-4EC3-AFDE-15ED94DA44FF}" type="datetimeFigureOut">
              <a:rPr lang="en-US" smtClean="0"/>
              <a:t>9/10/2018</a:t>
            </a:fld>
            <a:endParaRPr lang="en-US"/>
          </a:p>
        </p:txBody>
      </p:sp>
      <p:sp>
        <p:nvSpPr>
          <p:cNvPr id="4" name="Footer Placeholder 3">
            <a:extLst>
              <a:ext uri="{FF2B5EF4-FFF2-40B4-BE49-F238E27FC236}">
                <a16:creationId xmlns:a16="http://schemas.microsoft.com/office/drawing/2014/main" id="{94491277-CF1D-4956-94B7-B00E3623953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3C20D6B-76EB-452A-9E75-8CCAFB15F1CD}"/>
              </a:ext>
            </a:extLst>
          </p:cNvPr>
          <p:cNvSpPr>
            <a:spLocks noGrp="1"/>
          </p:cNvSpPr>
          <p:nvPr>
            <p:ph type="sldNum" sz="quarter" idx="12"/>
          </p:nvPr>
        </p:nvSpPr>
        <p:spPr/>
        <p:txBody>
          <a:bodyPr/>
          <a:lstStyle/>
          <a:p>
            <a:fld id="{CA7FF078-1E02-411D-9614-C3E3D99F7E69}" type="slidenum">
              <a:rPr lang="en-US" smtClean="0"/>
              <a:t>‹#›</a:t>
            </a:fld>
            <a:endParaRPr lang="en-US"/>
          </a:p>
        </p:txBody>
      </p:sp>
    </p:spTree>
    <p:extLst>
      <p:ext uri="{BB962C8B-B14F-4D97-AF65-F5344CB8AC3E}">
        <p14:creationId xmlns:p14="http://schemas.microsoft.com/office/powerpoint/2010/main" val="8363756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1DCEDAD-170D-4C18-B89D-BCE005B8370E}"/>
              </a:ext>
            </a:extLst>
          </p:cNvPr>
          <p:cNvSpPr>
            <a:spLocks noGrp="1"/>
          </p:cNvSpPr>
          <p:nvPr>
            <p:ph type="dt" sz="half" idx="10"/>
          </p:nvPr>
        </p:nvSpPr>
        <p:spPr/>
        <p:txBody>
          <a:bodyPr/>
          <a:lstStyle/>
          <a:p>
            <a:fld id="{FF91EBEC-C0D1-4EC3-AFDE-15ED94DA44FF}" type="datetimeFigureOut">
              <a:rPr lang="en-US" smtClean="0"/>
              <a:t>9/10/2018</a:t>
            </a:fld>
            <a:endParaRPr lang="en-US"/>
          </a:p>
        </p:txBody>
      </p:sp>
      <p:sp>
        <p:nvSpPr>
          <p:cNvPr id="3" name="Footer Placeholder 2">
            <a:extLst>
              <a:ext uri="{FF2B5EF4-FFF2-40B4-BE49-F238E27FC236}">
                <a16:creationId xmlns:a16="http://schemas.microsoft.com/office/drawing/2014/main" id="{C9FD1C0F-CBBD-43FF-A2D7-779BE75F4DB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9252E6A-CE79-4AC0-849B-3F346B55BACA}"/>
              </a:ext>
            </a:extLst>
          </p:cNvPr>
          <p:cNvSpPr>
            <a:spLocks noGrp="1"/>
          </p:cNvSpPr>
          <p:nvPr>
            <p:ph type="sldNum" sz="quarter" idx="12"/>
          </p:nvPr>
        </p:nvSpPr>
        <p:spPr/>
        <p:txBody>
          <a:bodyPr/>
          <a:lstStyle/>
          <a:p>
            <a:fld id="{CA7FF078-1E02-411D-9614-C3E3D99F7E69}" type="slidenum">
              <a:rPr lang="en-US" smtClean="0"/>
              <a:t>‹#›</a:t>
            </a:fld>
            <a:endParaRPr lang="en-US"/>
          </a:p>
        </p:txBody>
      </p:sp>
    </p:spTree>
    <p:extLst>
      <p:ext uri="{BB962C8B-B14F-4D97-AF65-F5344CB8AC3E}">
        <p14:creationId xmlns:p14="http://schemas.microsoft.com/office/powerpoint/2010/main" val="22110926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71758C-D04D-431F-BBDA-942F1B8E701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B5EF9D9-5319-4CD0-93C8-5F3EE6CE8D7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1DB0696-4909-472C-AE5F-A62044F53A1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9BDFF0B-1650-4282-92FE-C0560785CFFD}"/>
              </a:ext>
            </a:extLst>
          </p:cNvPr>
          <p:cNvSpPr>
            <a:spLocks noGrp="1"/>
          </p:cNvSpPr>
          <p:nvPr>
            <p:ph type="dt" sz="half" idx="10"/>
          </p:nvPr>
        </p:nvSpPr>
        <p:spPr/>
        <p:txBody>
          <a:bodyPr/>
          <a:lstStyle/>
          <a:p>
            <a:fld id="{FF91EBEC-C0D1-4EC3-AFDE-15ED94DA44FF}" type="datetimeFigureOut">
              <a:rPr lang="en-US" smtClean="0"/>
              <a:t>9/10/2018</a:t>
            </a:fld>
            <a:endParaRPr lang="en-US"/>
          </a:p>
        </p:txBody>
      </p:sp>
      <p:sp>
        <p:nvSpPr>
          <p:cNvPr id="6" name="Footer Placeholder 5">
            <a:extLst>
              <a:ext uri="{FF2B5EF4-FFF2-40B4-BE49-F238E27FC236}">
                <a16:creationId xmlns:a16="http://schemas.microsoft.com/office/drawing/2014/main" id="{669C5A02-E187-423B-B838-12FF53EC80E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776A6D7-0413-4A2B-82A8-26FAFA1804A9}"/>
              </a:ext>
            </a:extLst>
          </p:cNvPr>
          <p:cNvSpPr>
            <a:spLocks noGrp="1"/>
          </p:cNvSpPr>
          <p:nvPr>
            <p:ph type="sldNum" sz="quarter" idx="12"/>
          </p:nvPr>
        </p:nvSpPr>
        <p:spPr/>
        <p:txBody>
          <a:bodyPr/>
          <a:lstStyle/>
          <a:p>
            <a:fld id="{CA7FF078-1E02-411D-9614-C3E3D99F7E69}" type="slidenum">
              <a:rPr lang="en-US" smtClean="0"/>
              <a:t>‹#›</a:t>
            </a:fld>
            <a:endParaRPr lang="en-US"/>
          </a:p>
        </p:txBody>
      </p:sp>
    </p:spTree>
    <p:extLst>
      <p:ext uri="{BB962C8B-B14F-4D97-AF65-F5344CB8AC3E}">
        <p14:creationId xmlns:p14="http://schemas.microsoft.com/office/powerpoint/2010/main" val="17731569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F0B197-15A5-43B1-9070-42C9E7AF088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606D90D-777B-49E2-806E-39872DEE44B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A85CB16-839D-45D9-9524-922E6AC59DA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D5F12D21-B56A-4BAA-BEFB-2057D331102B}"/>
              </a:ext>
            </a:extLst>
          </p:cNvPr>
          <p:cNvSpPr>
            <a:spLocks noGrp="1"/>
          </p:cNvSpPr>
          <p:nvPr>
            <p:ph type="dt" sz="half" idx="10"/>
          </p:nvPr>
        </p:nvSpPr>
        <p:spPr/>
        <p:txBody>
          <a:bodyPr/>
          <a:lstStyle/>
          <a:p>
            <a:fld id="{FF91EBEC-C0D1-4EC3-AFDE-15ED94DA44FF}" type="datetimeFigureOut">
              <a:rPr lang="en-US" smtClean="0"/>
              <a:t>9/10/2018</a:t>
            </a:fld>
            <a:endParaRPr lang="en-US"/>
          </a:p>
        </p:txBody>
      </p:sp>
      <p:sp>
        <p:nvSpPr>
          <p:cNvPr id="6" name="Footer Placeholder 5">
            <a:extLst>
              <a:ext uri="{FF2B5EF4-FFF2-40B4-BE49-F238E27FC236}">
                <a16:creationId xmlns:a16="http://schemas.microsoft.com/office/drawing/2014/main" id="{DF21FF5A-7A0A-4938-AB3C-0C14DD9F887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358B587-4E13-4DFF-9FEE-8DF3BA3B7A83}"/>
              </a:ext>
            </a:extLst>
          </p:cNvPr>
          <p:cNvSpPr>
            <a:spLocks noGrp="1"/>
          </p:cNvSpPr>
          <p:nvPr>
            <p:ph type="sldNum" sz="quarter" idx="12"/>
          </p:nvPr>
        </p:nvSpPr>
        <p:spPr/>
        <p:txBody>
          <a:bodyPr/>
          <a:lstStyle/>
          <a:p>
            <a:fld id="{CA7FF078-1E02-411D-9614-C3E3D99F7E69}" type="slidenum">
              <a:rPr lang="en-US" smtClean="0"/>
              <a:t>‹#›</a:t>
            </a:fld>
            <a:endParaRPr lang="en-US"/>
          </a:p>
        </p:txBody>
      </p:sp>
    </p:spTree>
    <p:extLst>
      <p:ext uri="{BB962C8B-B14F-4D97-AF65-F5344CB8AC3E}">
        <p14:creationId xmlns:p14="http://schemas.microsoft.com/office/powerpoint/2010/main" val="32367074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64549A1-9CD6-4115-8F64-A36B5B3F2E5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B171117-1294-47A1-BEB4-742802BF109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675DB99-21A5-4B6C-9E4A-9E95D7D080F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F91EBEC-C0D1-4EC3-AFDE-15ED94DA44FF}" type="datetimeFigureOut">
              <a:rPr lang="en-US" smtClean="0"/>
              <a:t>9/10/2018</a:t>
            </a:fld>
            <a:endParaRPr lang="en-US"/>
          </a:p>
        </p:txBody>
      </p:sp>
      <p:sp>
        <p:nvSpPr>
          <p:cNvPr id="5" name="Footer Placeholder 4">
            <a:extLst>
              <a:ext uri="{FF2B5EF4-FFF2-40B4-BE49-F238E27FC236}">
                <a16:creationId xmlns:a16="http://schemas.microsoft.com/office/drawing/2014/main" id="{89325C6F-F095-4247-9EA4-4074AFFA3C6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C22211B-4DDD-4B80-9BDC-28869CDA939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A7FF078-1E02-411D-9614-C3E3D99F7E69}" type="slidenum">
              <a:rPr lang="en-US" smtClean="0"/>
              <a:t>‹#›</a:t>
            </a:fld>
            <a:endParaRPr lang="en-US"/>
          </a:p>
        </p:txBody>
      </p:sp>
    </p:spTree>
    <p:extLst>
      <p:ext uri="{BB962C8B-B14F-4D97-AF65-F5344CB8AC3E}">
        <p14:creationId xmlns:p14="http://schemas.microsoft.com/office/powerpoint/2010/main" val="328003125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5.gif"/><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hyperlink" Target="https://en.wikipedia.org/wiki/Data" TargetMode="Externa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hyperlink" Target="https://en.wikipedia.org/wiki/Iris_virginica" TargetMode="External"/><Relationship Id="rId13" Type="http://schemas.openxmlformats.org/officeDocument/2006/relationships/image" Target="../media/image35.png"/><Relationship Id="rId3" Type="http://schemas.openxmlformats.org/officeDocument/2006/relationships/hyperlink" Target="https://en.wikipedia.org/wiki/Data_set" TargetMode="External"/><Relationship Id="rId7" Type="http://schemas.openxmlformats.org/officeDocument/2006/relationships/hyperlink" Target="https://en.wikipedia.org/wiki/Iris_setosa" TargetMode="External"/><Relationship Id="rId12" Type="http://schemas.openxmlformats.org/officeDocument/2006/relationships/hyperlink" Target="https://en.wikipedia.org/wiki/Petal" TargetMode="External"/><Relationship Id="rId2" Type="http://schemas.openxmlformats.org/officeDocument/2006/relationships/hyperlink" Target="https://en.wikipedia.org/wiki/Multivariate_statistics" TargetMode="External"/><Relationship Id="rId1" Type="http://schemas.openxmlformats.org/officeDocument/2006/relationships/slideLayout" Target="../slideLayouts/slideLayout2.xml"/><Relationship Id="rId6" Type="http://schemas.openxmlformats.org/officeDocument/2006/relationships/hyperlink" Target="https://en.wikipedia.org/wiki/Ronald_Fisher" TargetMode="External"/><Relationship Id="rId11" Type="http://schemas.openxmlformats.org/officeDocument/2006/relationships/hyperlink" Target="https://en.wikipedia.org/wiki/Sepal" TargetMode="External"/><Relationship Id="rId5" Type="http://schemas.openxmlformats.org/officeDocument/2006/relationships/hyperlink" Target="https://en.wikipedia.org/wiki/Biologist" TargetMode="External"/><Relationship Id="rId10" Type="http://schemas.openxmlformats.org/officeDocument/2006/relationships/hyperlink" Target="https://en.wikipedia.org/wiki/Features_(pattern_recognition)" TargetMode="External"/><Relationship Id="rId4" Type="http://schemas.openxmlformats.org/officeDocument/2006/relationships/hyperlink" Target="https://en.wikipedia.org/wiki/Statistician" TargetMode="External"/><Relationship Id="rId9" Type="http://schemas.openxmlformats.org/officeDocument/2006/relationships/hyperlink" Target="https://en.wikipedia.org/wiki/Iris_versicolor" TargetMode="External"/></Relationships>
</file>

<file path=ppt/slides/_rels/slide5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hyperlink" Target="https://en.wikipedia.org/wiki/Database" TargetMode="External"/><Relationship Id="rId2" Type="http://schemas.openxmlformats.org/officeDocument/2006/relationships/hyperlink" Target="https://en.wikipedia.org/wiki/National_Institute_of_Standards_and_Technology" TargetMode="External"/><Relationship Id="rId1" Type="http://schemas.openxmlformats.org/officeDocument/2006/relationships/slideLayout" Target="../slideLayouts/slideLayout2.xml"/><Relationship Id="rId5" Type="http://schemas.openxmlformats.org/officeDocument/2006/relationships/hyperlink" Target="https://en.wikipedia.org/wiki/Image_processing" TargetMode="External"/><Relationship Id="rId4" Type="http://schemas.openxmlformats.org/officeDocument/2006/relationships/hyperlink" Target="https://en.wikipedia.org/wiki/Training_set" TargetMode="External"/></Relationships>
</file>

<file path=ppt/slides/_rels/slide5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5.png"/><Relationship Id="rId1" Type="http://schemas.openxmlformats.org/officeDocument/2006/relationships/slideLayout" Target="../slideLayouts/slideLayout7.xml"/><Relationship Id="rId4" Type="http://schemas.openxmlformats.org/officeDocument/2006/relationships/image" Target="../media/image47.png"/></Relationships>
</file>

<file path=ppt/slides/_rels/slide6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5.png"/></Relationships>
</file>

<file path=ppt/slides/_rels/slide7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53.gif"/><Relationship Id="rId2" Type="http://schemas.openxmlformats.org/officeDocument/2006/relationships/image" Target="../media/image52.jpeg"/><Relationship Id="rId1" Type="http://schemas.openxmlformats.org/officeDocument/2006/relationships/slideLayout" Target="../slideLayouts/slideLayout7.xml"/><Relationship Id="rId4" Type="http://schemas.openxmlformats.org/officeDocument/2006/relationships/image" Target="../media/image54.png"/></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FFFA70-DA5C-42B2-A30D-4F7A68FA312E}"/>
              </a:ext>
            </a:extLst>
          </p:cNvPr>
          <p:cNvSpPr>
            <a:spLocks noGrp="1"/>
          </p:cNvSpPr>
          <p:nvPr>
            <p:ph type="title"/>
          </p:nvPr>
        </p:nvSpPr>
        <p:spPr>
          <a:xfrm>
            <a:off x="175727" y="111765"/>
            <a:ext cx="11786118" cy="877484"/>
          </a:xfrm>
          <a:solidFill>
            <a:schemeClr val="accent1">
              <a:lumMod val="20000"/>
              <a:lumOff val="80000"/>
            </a:schemeClr>
          </a:solidFill>
        </p:spPr>
        <p:txBody>
          <a:bodyPr/>
          <a:lstStyle/>
          <a:p>
            <a:r>
              <a:rPr lang="en-US" b="1" dirty="0"/>
              <a:t>Agenda </a:t>
            </a:r>
          </a:p>
        </p:txBody>
      </p:sp>
      <p:graphicFrame>
        <p:nvGraphicFramePr>
          <p:cNvPr id="6" name="Table 5">
            <a:extLst>
              <a:ext uri="{FF2B5EF4-FFF2-40B4-BE49-F238E27FC236}">
                <a16:creationId xmlns:a16="http://schemas.microsoft.com/office/drawing/2014/main" id="{7C30D0D9-8F4A-40CF-89DC-A975C6B3F23C}"/>
              </a:ext>
            </a:extLst>
          </p:cNvPr>
          <p:cNvGraphicFramePr>
            <a:graphicFrameLocks noGrp="1"/>
          </p:cNvGraphicFramePr>
          <p:nvPr>
            <p:extLst>
              <p:ext uri="{D42A27DB-BD31-4B8C-83A1-F6EECF244321}">
                <p14:modId xmlns:p14="http://schemas.microsoft.com/office/powerpoint/2010/main" val="68121835"/>
              </p:ext>
            </p:extLst>
          </p:nvPr>
        </p:nvGraphicFramePr>
        <p:xfrm>
          <a:off x="175727" y="989249"/>
          <a:ext cx="11786118" cy="5781516"/>
        </p:xfrm>
        <a:graphic>
          <a:graphicData uri="http://schemas.openxmlformats.org/drawingml/2006/table">
            <a:tbl>
              <a:tblPr firstRow="1" firstCol="1" bandRow="1">
                <a:tableStyleId>{5940675A-B579-460E-94D1-54222C63F5DA}</a:tableStyleId>
              </a:tblPr>
              <a:tblGrid>
                <a:gridCol w="896398">
                  <a:extLst>
                    <a:ext uri="{9D8B030D-6E8A-4147-A177-3AD203B41FA5}">
                      <a16:colId xmlns:a16="http://schemas.microsoft.com/office/drawing/2014/main" val="2424970034"/>
                    </a:ext>
                  </a:extLst>
                </a:gridCol>
                <a:gridCol w="10889720">
                  <a:extLst>
                    <a:ext uri="{9D8B030D-6E8A-4147-A177-3AD203B41FA5}">
                      <a16:colId xmlns:a16="http://schemas.microsoft.com/office/drawing/2014/main" val="348346472"/>
                    </a:ext>
                  </a:extLst>
                </a:gridCol>
              </a:tblGrid>
              <a:tr h="2698964">
                <a:tc>
                  <a:txBody>
                    <a:bodyPr/>
                    <a:lstStyle/>
                    <a:p>
                      <a:pPr marL="0" marR="0" algn="just">
                        <a:lnSpc>
                          <a:spcPct val="107000"/>
                        </a:lnSpc>
                        <a:spcBef>
                          <a:spcPts val="0"/>
                        </a:spcBef>
                        <a:spcAft>
                          <a:spcPts val="800"/>
                        </a:spcAft>
                        <a:tabLst>
                          <a:tab pos="457200" algn="l"/>
                        </a:tabLst>
                      </a:pPr>
                      <a:r>
                        <a:rPr lang="en-US" sz="2400" b="1" dirty="0">
                          <a:effectLst/>
                        </a:rPr>
                        <a:t> </a:t>
                      </a:r>
                      <a:r>
                        <a:rPr lang="en-US" sz="2400" b="1" dirty="0">
                          <a:solidFill>
                            <a:srgbClr val="C00000"/>
                          </a:solidFill>
                          <a:effectLst/>
                        </a:rPr>
                        <a:t>Day1</a:t>
                      </a:r>
                      <a:endParaRPr lang="en-US" sz="2400" b="1" dirty="0">
                        <a:solidFill>
                          <a:srgbClr val="C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342900" marR="0" lvl="0" indent="-342900" algn="just">
                        <a:lnSpc>
                          <a:spcPct val="107000"/>
                        </a:lnSpc>
                        <a:spcBef>
                          <a:spcPts val="0"/>
                        </a:spcBef>
                        <a:spcAft>
                          <a:spcPts val="0"/>
                        </a:spcAft>
                        <a:buFont typeface="+mj-lt"/>
                        <a:buAutoNum type="arabicPeriod"/>
                        <a:tabLst>
                          <a:tab pos="457200" algn="l"/>
                        </a:tabLst>
                      </a:pPr>
                      <a:r>
                        <a:rPr lang="en-US" sz="2200" b="1" dirty="0">
                          <a:solidFill>
                            <a:srgbClr val="0070C0"/>
                          </a:solidFill>
                          <a:effectLst/>
                        </a:rPr>
                        <a:t>Fundamentals of Machine Learning</a:t>
                      </a:r>
                      <a:r>
                        <a:rPr lang="en-US" sz="2200" b="1" dirty="0">
                          <a:effectLst/>
                        </a:rPr>
                        <a:t>: Introduction to Machine Learning and its Applications, Machine Learning Python Tools. Simple machine learning application. </a:t>
                      </a:r>
                    </a:p>
                    <a:p>
                      <a:pPr marL="342900" marR="0" lvl="0" indent="-342900" algn="just">
                        <a:lnSpc>
                          <a:spcPct val="107000"/>
                        </a:lnSpc>
                        <a:spcBef>
                          <a:spcPts val="0"/>
                        </a:spcBef>
                        <a:spcAft>
                          <a:spcPts val="0"/>
                        </a:spcAft>
                        <a:buFont typeface="+mj-lt"/>
                        <a:buAutoNum type="arabicPeriod"/>
                        <a:tabLst>
                          <a:tab pos="457200" algn="l"/>
                        </a:tabLst>
                      </a:pPr>
                      <a:r>
                        <a:rPr lang="en-US" sz="2200" b="1" dirty="0">
                          <a:solidFill>
                            <a:srgbClr val="0070C0"/>
                          </a:solidFill>
                          <a:effectLst/>
                        </a:rPr>
                        <a:t>Data Preprocessing:</a:t>
                      </a:r>
                      <a:r>
                        <a:rPr lang="en-US" sz="2200" b="1" dirty="0">
                          <a:effectLst/>
                        </a:rPr>
                        <a:t> </a:t>
                      </a:r>
                      <a:r>
                        <a:rPr lang="en-US" sz="2200" b="1" dirty="0">
                          <a:effectLst/>
                          <a:latin typeface="Calibri" panose="020F0502020204030204" pitchFamily="34" charset="0"/>
                          <a:ea typeface="Calibri" panose="020F0502020204030204" pitchFamily="34" charset="0"/>
                          <a:cs typeface="Times New Roman" panose="02020603050405020304" pitchFamily="18" charset="0"/>
                        </a:rPr>
                        <a:t>Data Sets, Classic Data Sets, What is Data Preprocessing ?, Need of Data Preprocessing , Major Tasks in Data Preprocessing , Preprocessing the Data in Python : Importing Libraries , Splitting Data into Training and Testing Data, Data Preprocessing Steps: Importing the useful packages , Defining Sample Data , Applying Preprocessing Techniques like Scaling , Standardization , Normalization , Mean Removal and Labelling the Data </a:t>
                      </a:r>
                    </a:p>
                  </a:txBody>
                  <a:tcPr marL="68580" marR="68580" marT="0" marB="0"/>
                </a:tc>
                <a:extLst>
                  <a:ext uri="{0D108BD9-81ED-4DB2-BD59-A6C34878D82A}">
                    <a16:rowId xmlns:a16="http://schemas.microsoft.com/office/drawing/2014/main" val="499494025"/>
                  </a:ext>
                </a:extLst>
              </a:tr>
              <a:tr h="1437558">
                <a:tc>
                  <a:txBody>
                    <a:bodyPr/>
                    <a:lstStyle/>
                    <a:p>
                      <a:pPr marL="0" marR="0" algn="just">
                        <a:lnSpc>
                          <a:spcPct val="107000"/>
                        </a:lnSpc>
                        <a:spcBef>
                          <a:spcPts val="0"/>
                        </a:spcBef>
                        <a:spcAft>
                          <a:spcPts val="800"/>
                        </a:spcAft>
                        <a:tabLst>
                          <a:tab pos="457200" algn="l"/>
                        </a:tabLst>
                      </a:pPr>
                      <a:r>
                        <a:rPr lang="en-US" sz="2400" b="1" dirty="0">
                          <a:solidFill>
                            <a:srgbClr val="C00000"/>
                          </a:solidFill>
                          <a:effectLst/>
                        </a:rPr>
                        <a:t>Day2</a:t>
                      </a:r>
                      <a:r>
                        <a:rPr lang="en-US" sz="2400" b="1" dirty="0">
                          <a:effectLst/>
                        </a:rPr>
                        <a:t> </a:t>
                      </a:r>
                      <a:endParaRPr lang="en-US" sz="24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342900" marR="0" lvl="0" indent="-342900" algn="just">
                        <a:lnSpc>
                          <a:spcPct val="107000"/>
                        </a:lnSpc>
                        <a:spcBef>
                          <a:spcPts val="0"/>
                        </a:spcBef>
                        <a:spcAft>
                          <a:spcPts val="0"/>
                        </a:spcAft>
                        <a:buFont typeface="+mj-lt"/>
                        <a:buAutoNum type="arabicPeriod"/>
                      </a:pPr>
                      <a:r>
                        <a:rPr lang="en-US" sz="2200" b="1" dirty="0">
                          <a:solidFill>
                            <a:srgbClr val="0070C0"/>
                          </a:solidFill>
                          <a:effectLst/>
                        </a:rPr>
                        <a:t>Types of Machine Learning Algorithms </a:t>
                      </a:r>
                    </a:p>
                    <a:p>
                      <a:pPr marL="342900" marR="0" lvl="0" indent="-342900" algn="just">
                        <a:lnSpc>
                          <a:spcPct val="107000"/>
                        </a:lnSpc>
                        <a:spcBef>
                          <a:spcPts val="0"/>
                        </a:spcBef>
                        <a:spcAft>
                          <a:spcPts val="0"/>
                        </a:spcAft>
                        <a:buFont typeface="+mj-lt"/>
                        <a:buAutoNum type="arabicPeriod"/>
                      </a:pPr>
                      <a:r>
                        <a:rPr lang="en-US" sz="2200" b="1" dirty="0">
                          <a:solidFill>
                            <a:srgbClr val="0070C0"/>
                          </a:solidFill>
                          <a:effectLst/>
                        </a:rPr>
                        <a:t>Bayesian Learning: </a:t>
                      </a:r>
                      <a:r>
                        <a:rPr lang="en-US" sz="2200" b="1" dirty="0">
                          <a:effectLst/>
                        </a:rPr>
                        <a:t>Bayes Theorem and Concept Learning, ML and LS error Hypothesis, Naïve Bayes Classifier, Bayesian belief networks, EM Algorithm </a:t>
                      </a:r>
                      <a:endParaRPr lang="en-US" sz="22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128611361"/>
                  </a:ext>
                </a:extLst>
              </a:tr>
              <a:tr h="1489633">
                <a:tc>
                  <a:txBody>
                    <a:bodyPr/>
                    <a:lstStyle/>
                    <a:p>
                      <a:pPr marL="0" marR="0" algn="just">
                        <a:lnSpc>
                          <a:spcPct val="107000"/>
                        </a:lnSpc>
                        <a:spcBef>
                          <a:spcPts val="0"/>
                        </a:spcBef>
                        <a:spcAft>
                          <a:spcPts val="800"/>
                        </a:spcAft>
                        <a:tabLst>
                          <a:tab pos="457200" algn="l"/>
                        </a:tabLst>
                      </a:pPr>
                      <a:r>
                        <a:rPr lang="en-US" sz="2400" b="1" dirty="0">
                          <a:solidFill>
                            <a:srgbClr val="C00000"/>
                          </a:solidFill>
                          <a:effectLst/>
                        </a:rPr>
                        <a:t>Day 3</a:t>
                      </a:r>
                      <a:endParaRPr lang="en-US" sz="2400" b="1" dirty="0">
                        <a:solidFill>
                          <a:srgbClr val="C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342900" marR="0" lvl="0" indent="-342900" algn="just">
                        <a:lnSpc>
                          <a:spcPct val="107000"/>
                        </a:lnSpc>
                        <a:spcBef>
                          <a:spcPts val="0"/>
                        </a:spcBef>
                        <a:spcAft>
                          <a:spcPts val="0"/>
                        </a:spcAft>
                        <a:buFont typeface="+mj-lt"/>
                        <a:buAutoNum type="arabicPeriod"/>
                      </a:pPr>
                      <a:r>
                        <a:rPr lang="en-US" sz="2200" b="1" dirty="0">
                          <a:solidFill>
                            <a:srgbClr val="0070C0"/>
                          </a:solidFill>
                          <a:effectLst/>
                        </a:rPr>
                        <a:t> Instance Based Learning</a:t>
                      </a:r>
                      <a:r>
                        <a:rPr lang="en-US" sz="2200" b="1" dirty="0">
                          <a:effectLst/>
                        </a:rPr>
                        <a:t>: Introduction, K-nearest neighbor learning, locally weighted regression, radial basis function, cased based reasoning.</a:t>
                      </a:r>
                    </a:p>
                    <a:p>
                      <a:pPr marL="342900" marR="0" lvl="0" indent="-342900" algn="just">
                        <a:lnSpc>
                          <a:spcPct val="107000"/>
                        </a:lnSpc>
                        <a:spcBef>
                          <a:spcPts val="0"/>
                        </a:spcBef>
                        <a:spcAft>
                          <a:spcPts val="0"/>
                        </a:spcAft>
                        <a:buFont typeface="+mj-lt"/>
                        <a:buAutoNum type="arabicPeriod"/>
                      </a:pPr>
                      <a:r>
                        <a:rPr lang="en-US" sz="2200" b="1" dirty="0">
                          <a:solidFill>
                            <a:srgbClr val="0070C0"/>
                          </a:solidFill>
                          <a:effectLst/>
                        </a:rPr>
                        <a:t>Reinforced Learning: </a:t>
                      </a:r>
                      <a:r>
                        <a:rPr lang="en-US" sz="2200" b="1" dirty="0">
                          <a:effectLst/>
                        </a:rPr>
                        <a:t>Introduction, Learning Task, Q Learning </a:t>
                      </a:r>
                      <a:endParaRPr lang="en-US" sz="22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302447481"/>
                  </a:ext>
                </a:extLst>
              </a:tr>
            </a:tbl>
          </a:graphicData>
        </a:graphic>
      </p:graphicFrame>
    </p:spTree>
    <p:extLst>
      <p:ext uri="{BB962C8B-B14F-4D97-AF65-F5344CB8AC3E}">
        <p14:creationId xmlns:p14="http://schemas.microsoft.com/office/powerpoint/2010/main" val="23841634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3" name="Rectangle 72">
            <a:extLst>
              <a:ext uri="{FF2B5EF4-FFF2-40B4-BE49-F238E27FC236}">
                <a16:creationId xmlns:a16="http://schemas.microsoft.com/office/drawing/2014/main" id="{E02F3C71-C981-4614-98EA-D6C494F809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3" y="321176"/>
            <a:ext cx="7174247" cy="5896743"/>
          </a:xfrm>
          <a:prstGeom prst="rect">
            <a:avLst/>
          </a:prstGeom>
          <a:solidFill>
            <a:schemeClr val="tx1">
              <a:alpha val="15000"/>
            </a:schemeClr>
          </a:solidFill>
          <a:ln w="127000" cap="sq" cmpd="thinThick">
            <a:solidFill>
              <a:schemeClr val="tx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05251D3-1121-4352-8E57-A170581F2DBC}"/>
              </a:ext>
            </a:extLst>
          </p:cNvPr>
          <p:cNvSpPr>
            <a:spLocks noGrp="1"/>
          </p:cNvSpPr>
          <p:nvPr>
            <p:ph type="title"/>
          </p:nvPr>
        </p:nvSpPr>
        <p:spPr>
          <a:xfrm>
            <a:off x="821516" y="640263"/>
            <a:ext cx="6204984" cy="1344975"/>
          </a:xfrm>
        </p:spPr>
        <p:txBody>
          <a:bodyPr>
            <a:normAutofit/>
          </a:bodyPr>
          <a:lstStyle/>
          <a:p>
            <a:r>
              <a:rPr lang="en-US" sz="4000" b="1" dirty="0"/>
              <a:t>b. What is Machine Learning?</a:t>
            </a:r>
            <a:br>
              <a:rPr lang="en-US" sz="4000" dirty="0"/>
            </a:br>
            <a:endParaRPr lang="en-US" sz="4000" dirty="0"/>
          </a:p>
        </p:txBody>
      </p:sp>
      <p:sp>
        <p:nvSpPr>
          <p:cNvPr id="3" name="Content Placeholder 2">
            <a:extLst>
              <a:ext uri="{FF2B5EF4-FFF2-40B4-BE49-F238E27FC236}">
                <a16:creationId xmlns:a16="http://schemas.microsoft.com/office/drawing/2014/main" id="{B1662899-5BD4-45C8-B253-1411F5F62828}"/>
              </a:ext>
            </a:extLst>
          </p:cNvPr>
          <p:cNvSpPr>
            <a:spLocks noGrp="1"/>
          </p:cNvSpPr>
          <p:nvPr>
            <p:ph idx="1"/>
          </p:nvPr>
        </p:nvSpPr>
        <p:spPr>
          <a:xfrm>
            <a:off x="821515" y="2121762"/>
            <a:ext cx="6204984" cy="3626917"/>
          </a:xfrm>
        </p:spPr>
        <p:txBody>
          <a:bodyPr>
            <a:normAutofit/>
          </a:bodyPr>
          <a:lstStyle/>
          <a:p>
            <a:r>
              <a:rPr lang="en-US" sz="1900" dirty="0"/>
              <a:t>Have you ever shopped online? So while checking for a product, did you noticed </a:t>
            </a:r>
            <a:r>
              <a:rPr lang="en-US" sz="1900" b="1" i="1" dirty="0"/>
              <a:t>when it recommends for a product similar to what you are looking for</a:t>
            </a:r>
            <a:r>
              <a:rPr lang="en-US" sz="1900" dirty="0"/>
              <a:t>? or did you noticed “</a:t>
            </a:r>
            <a:r>
              <a:rPr lang="en-US" sz="1900" b="1" i="1" dirty="0"/>
              <a:t>the person bought this product also bought this</a:t>
            </a:r>
            <a:r>
              <a:rPr lang="en-US" sz="1900" dirty="0"/>
              <a:t>” combination of products. How are they doing this recommendation? </a:t>
            </a:r>
            <a:r>
              <a:rPr lang="en-US" sz="1900" b="1" dirty="0"/>
              <a:t>This is machine learning</a:t>
            </a:r>
            <a:r>
              <a:rPr lang="en-US" sz="1900" dirty="0"/>
              <a:t>.</a:t>
            </a:r>
          </a:p>
          <a:p>
            <a:pPr fontAlgn="base"/>
            <a:r>
              <a:rPr lang="en-US" sz="1900" dirty="0"/>
              <a:t>Did you ever get a call from any bank or finance company </a:t>
            </a:r>
            <a:r>
              <a:rPr lang="en-US" sz="1900" b="1" i="1" dirty="0"/>
              <a:t>asking you to take a loan or an insurance policy</a:t>
            </a:r>
            <a:r>
              <a:rPr lang="en-US" sz="1900" dirty="0"/>
              <a:t>? What do you think, do they call everyone? </a:t>
            </a:r>
            <a:r>
              <a:rPr lang="en-US" sz="1900" b="1" i="1" dirty="0"/>
              <a:t>No, they call only a few selected customers who they think will purchase their product. How do they select</a:t>
            </a:r>
            <a:r>
              <a:rPr lang="en-US" sz="1900" dirty="0"/>
              <a:t>? This is target marketing and can be applied using Clustering. </a:t>
            </a:r>
            <a:r>
              <a:rPr lang="en-US" sz="1900" b="1" dirty="0"/>
              <a:t>This is machine learning.</a:t>
            </a:r>
          </a:p>
          <a:p>
            <a:endParaRPr lang="en-US" sz="1900" dirty="0"/>
          </a:p>
        </p:txBody>
      </p:sp>
      <p:pic>
        <p:nvPicPr>
          <p:cNvPr id="7170" name="Picture 2" descr="What is Machine Learning">
            <a:extLst>
              <a:ext uri="{FF2B5EF4-FFF2-40B4-BE49-F238E27FC236}">
                <a16:creationId xmlns:a16="http://schemas.microsoft.com/office/drawing/2014/main" id="{323934C8-0132-41AF-9113-5EE7DE58E2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02083" y="306909"/>
            <a:ext cx="2697345" cy="2286000"/>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Banking- What is Machine Learning">
            <a:extLst>
              <a:ext uri="{FF2B5EF4-FFF2-40B4-BE49-F238E27FC236}">
                <a16:creationId xmlns:a16="http://schemas.microsoft.com/office/drawing/2014/main" id="{E59B2758-89AF-4B08-BCAF-4D6AE8BDFC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89510" y="2828925"/>
            <a:ext cx="2722491" cy="33889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49527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7CC340B-A4F6-4D54-927F-502FA4691145}"/>
              </a:ext>
            </a:extLst>
          </p:cNvPr>
          <p:cNvPicPr>
            <a:picLocks noChangeAspect="1"/>
          </p:cNvPicPr>
          <p:nvPr/>
        </p:nvPicPr>
        <p:blipFill>
          <a:blip r:embed="rId2"/>
          <a:stretch>
            <a:fillRect/>
          </a:stretch>
        </p:blipFill>
        <p:spPr>
          <a:xfrm>
            <a:off x="223935" y="308105"/>
            <a:ext cx="5391150" cy="2600325"/>
          </a:xfrm>
          <a:prstGeom prst="rect">
            <a:avLst/>
          </a:prstGeom>
          <a:ln w="28575">
            <a:solidFill>
              <a:schemeClr val="tx1"/>
            </a:solidFill>
          </a:ln>
        </p:spPr>
      </p:pic>
      <p:pic>
        <p:nvPicPr>
          <p:cNvPr id="5" name="Picture 4">
            <a:extLst>
              <a:ext uri="{FF2B5EF4-FFF2-40B4-BE49-F238E27FC236}">
                <a16:creationId xmlns:a16="http://schemas.microsoft.com/office/drawing/2014/main" id="{90916E74-BB63-4066-823C-92DFCB3C0A13}"/>
              </a:ext>
            </a:extLst>
          </p:cNvPr>
          <p:cNvPicPr>
            <a:picLocks noChangeAspect="1"/>
          </p:cNvPicPr>
          <p:nvPr/>
        </p:nvPicPr>
        <p:blipFill>
          <a:blip r:embed="rId3"/>
          <a:stretch>
            <a:fillRect/>
          </a:stretch>
        </p:blipFill>
        <p:spPr>
          <a:xfrm>
            <a:off x="223935" y="3111856"/>
            <a:ext cx="5498257" cy="3386817"/>
          </a:xfrm>
          <a:prstGeom prst="rect">
            <a:avLst/>
          </a:prstGeom>
          <a:ln w="19050">
            <a:solidFill>
              <a:schemeClr val="tx1"/>
            </a:solidFill>
          </a:ln>
        </p:spPr>
      </p:pic>
      <p:pic>
        <p:nvPicPr>
          <p:cNvPr id="6" name="Picture 5">
            <a:extLst>
              <a:ext uri="{FF2B5EF4-FFF2-40B4-BE49-F238E27FC236}">
                <a16:creationId xmlns:a16="http://schemas.microsoft.com/office/drawing/2014/main" id="{67591F31-52E3-4608-9AEC-13FB56C05EDB}"/>
              </a:ext>
            </a:extLst>
          </p:cNvPr>
          <p:cNvPicPr>
            <a:picLocks noChangeAspect="1"/>
          </p:cNvPicPr>
          <p:nvPr/>
        </p:nvPicPr>
        <p:blipFill>
          <a:blip r:embed="rId4"/>
          <a:stretch>
            <a:fillRect/>
          </a:stretch>
        </p:blipFill>
        <p:spPr>
          <a:xfrm>
            <a:off x="5810250" y="149290"/>
            <a:ext cx="6381750" cy="2600325"/>
          </a:xfrm>
          <a:prstGeom prst="rect">
            <a:avLst/>
          </a:prstGeom>
          <a:ln w="19050">
            <a:solidFill>
              <a:schemeClr val="accent1"/>
            </a:solidFill>
          </a:ln>
        </p:spPr>
      </p:pic>
      <p:pic>
        <p:nvPicPr>
          <p:cNvPr id="7" name="Picture 6">
            <a:extLst>
              <a:ext uri="{FF2B5EF4-FFF2-40B4-BE49-F238E27FC236}">
                <a16:creationId xmlns:a16="http://schemas.microsoft.com/office/drawing/2014/main" id="{6B86409F-4E1B-42BB-9227-F46F105C0DB8}"/>
              </a:ext>
            </a:extLst>
          </p:cNvPr>
          <p:cNvPicPr>
            <a:picLocks noChangeAspect="1"/>
          </p:cNvPicPr>
          <p:nvPr/>
        </p:nvPicPr>
        <p:blipFill>
          <a:blip r:embed="rId5"/>
          <a:stretch>
            <a:fillRect/>
          </a:stretch>
        </p:blipFill>
        <p:spPr>
          <a:xfrm>
            <a:off x="6096000" y="3163078"/>
            <a:ext cx="5708002" cy="3284375"/>
          </a:xfrm>
          <a:prstGeom prst="rect">
            <a:avLst/>
          </a:prstGeom>
          <a:ln w="19050">
            <a:solidFill>
              <a:schemeClr val="tx1"/>
            </a:solidFill>
          </a:ln>
        </p:spPr>
      </p:pic>
    </p:spTree>
    <p:extLst>
      <p:ext uri="{BB962C8B-B14F-4D97-AF65-F5344CB8AC3E}">
        <p14:creationId xmlns:p14="http://schemas.microsoft.com/office/powerpoint/2010/main" val="5279825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D54FD-3D60-41C4-8269-170E87D29C04}"/>
              </a:ext>
            </a:extLst>
          </p:cNvPr>
          <p:cNvSpPr>
            <a:spLocks noGrp="1"/>
          </p:cNvSpPr>
          <p:nvPr>
            <p:ph type="title"/>
          </p:nvPr>
        </p:nvSpPr>
        <p:spPr>
          <a:xfrm>
            <a:off x="838200" y="2445852"/>
            <a:ext cx="10515600" cy="1325563"/>
          </a:xfrm>
          <a:solidFill>
            <a:schemeClr val="tx2">
              <a:lumMod val="20000"/>
              <a:lumOff val="80000"/>
            </a:schemeClr>
          </a:solidFill>
        </p:spPr>
        <p:txBody>
          <a:bodyPr/>
          <a:lstStyle/>
          <a:p>
            <a:r>
              <a:rPr lang="en-US" b="1" dirty="0"/>
              <a:t>c. How does Machine Learning Works ?</a:t>
            </a:r>
          </a:p>
        </p:txBody>
      </p:sp>
    </p:spTree>
    <p:extLst>
      <p:ext uri="{BB962C8B-B14F-4D97-AF65-F5344CB8AC3E}">
        <p14:creationId xmlns:p14="http://schemas.microsoft.com/office/powerpoint/2010/main" val="25645245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83FED4-EB1F-4782-8152-44E6A41FD0D8}"/>
              </a:ext>
            </a:extLst>
          </p:cNvPr>
          <p:cNvSpPr>
            <a:spLocks noGrp="1"/>
          </p:cNvSpPr>
          <p:nvPr>
            <p:ph type="title"/>
          </p:nvPr>
        </p:nvSpPr>
        <p:spPr>
          <a:solidFill>
            <a:schemeClr val="tx2">
              <a:lumMod val="20000"/>
              <a:lumOff val="80000"/>
            </a:schemeClr>
          </a:solidFill>
        </p:spPr>
        <p:txBody>
          <a:bodyPr/>
          <a:lstStyle/>
          <a:p>
            <a:r>
              <a:rPr lang="en-US" b="1" dirty="0"/>
              <a:t>c. How does Machine Learning Work?</a:t>
            </a:r>
          </a:p>
        </p:txBody>
      </p:sp>
      <p:sp>
        <p:nvSpPr>
          <p:cNvPr id="3" name="Content Placeholder 2">
            <a:extLst>
              <a:ext uri="{FF2B5EF4-FFF2-40B4-BE49-F238E27FC236}">
                <a16:creationId xmlns:a16="http://schemas.microsoft.com/office/drawing/2014/main" id="{D023CC83-51B9-4C41-A0E5-CDFA61920B15}"/>
              </a:ext>
            </a:extLst>
          </p:cNvPr>
          <p:cNvSpPr>
            <a:spLocks noGrp="1"/>
          </p:cNvSpPr>
          <p:nvPr>
            <p:ph idx="1"/>
          </p:nvPr>
        </p:nvSpPr>
        <p:spPr/>
        <p:txBody>
          <a:bodyPr/>
          <a:lstStyle/>
          <a:p>
            <a:pPr algn="just" fontAlgn="base"/>
            <a:r>
              <a:rPr lang="en-US" dirty="0"/>
              <a:t>Machine Learning algorithm is trained using a training data set to create a model. </a:t>
            </a:r>
            <a:r>
              <a:rPr lang="en-US" b="1" i="1" dirty="0"/>
              <a:t>When new input data is introduced to the ML algorithm, it makes a prediction on the basis of the mode</a:t>
            </a:r>
            <a:r>
              <a:rPr lang="en-US" b="1" dirty="0"/>
              <a:t>l</a:t>
            </a:r>
            <a:r>
              <a:rPr lang="en-US" dirty="0"/>
              <a:t>.</a:t>
            </a:r>
          </a:p>
          <a:p>
            <a:pPr algn="just" fontAlgn="base"/>
            <a:r>
              <a:rPr lang="en-US" dirty="0"/>
              <a:t>The prediction is evaluated for accuracy and if the accuracy is acceptable, the Machine Learning algorithm is deployed. </a:t>
            </a:r>
            <a:r>
              <a:rPr lang="en-US" b="1" i="1" dirty="0"/>
              <a:t>If the accuracy is not acceptable, the Machine Learning algorithm is trained again and again with an augmented training data set.</a:t>
            </a:r>
          </a:p>
          <a:p>
            <a:pPr algn="just" fontAlgn="base"/>
            <a:r>
              <a:rPr lang="en-US" dirty="0"/>
              <a:t>This is just a very high-level example as there are many factors and other steps involved.</a:t>
            </a:r>
          </a:p>
          <a:p>
            <a:endParaRPr lang="en-US" dirty="0"/>
          </a:p>
        </p:txBody>
      </p:sp>
    </p:spTree>
    <p:extLst>
      <p:ext uri="{BB962C8B-B14F-4D97-AF65-F5344CB8AC3E}">
        <p14:creationId xmlns:p14="http://schemas.microsoft.com/office/powerpoint/2010/main" val="36571521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44C0987-73A4-4912-BABC-DD44D0467567}"/>
              </a:ext>
            </a:extLst>
          </p:cNvPr>
          <p:cNvPicPr>
            <a:picLocks noChangeAspect="1"/>
          </p:cNvPicPr>
          <p:nvPr/>
        </p:nvPicPr>
        <p:blipFill>
          <a:blip r:embed="rId2"/>
          <a:stretch>
            <a:fillRect/>
          </a:stretch>
        </p:blipFill>
        <p:spPr>
          <a:xfrm>
            <a:off x="1194318" y="513184"/>
            <a:ext cx="9544440" cy="5679961"/>
          </a:xfrm>
          <a:prstGeom prst="rect">
            <a:avLst/>
          </a:prstGeom>
          <a:ln w="76200">
            <a:solidFill>
              <a:schemeClr val="tx1"/>
            </a:solidFill>
          </a:ln>
        </p:spPr>
      </p:pic>
    </p:spTree>
    <p:extLst>
      <p:ext uri="{BB962C8B-B14F-4D97-AF65-F5344CB8AC3E}">
        <p14:creationId xmlns:p14="http://schemas.microsoft.com/office/powerpoint/2010/main" val="40466675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ow Machine Learning Works - What is Machine Learning- Edureka">
            <a:extLst>
              <a:ext uri="{FF2B5EF4-FFF2-40B4-BE49-F238E27FC236}">
                <a16:creationId xmlns:a16="http://schemas.microsoft.com/office/drawing/2014/main" id="{7A3C4F0D-BEAA-4132-AF32-5D67A75883BC}"/>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1333500" y="747713"/>
            <a:ext cx="9525000" cy="536257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1930EA33-DA3E-432E-86E1-0198E98C8E77}"/>
              </a:ext>
            </a:extLst>
          </p:cNvPr>
          <p:cNvSpPr txBox="1"/>
          <p:nvPr/>
        </p:nvSpPr>
        <p:spPr>
          <a:xfrm>
            <a:off x="9237306" y="886408"/>
            <a:ext cx="1408923" cy="369332"/>
          </a:xfrm>
          <a:prstGeom prst="rect">
            <a:avLst/>
          </a:prstGeom>
          <a:solidFill>
            <a:schemeClr val="bg1"/>
          </a:solidFill>
        </p:spPr>
        <p:txBody>
          <a:bodyPr wrap="square" rtlCol="0">
            <a:spAutoFit/>
          </a:bodyPr>
          <a:lstStyle/>
          <a:p>
            <a:endParaRPr lang="en-US" dirty="0"/>
          </a:p>
        </p:txBody>
      </p:sp>
    </p:spTree>
    <p:extLst>
      <p:ext uri="{BB962C8B-B14F-4D97-AF65-F5344CB8AC3E}">
        <p14:creationId xmlns:p14="http://schemas.microsoft.com/office/powerpoint/2010/main" val="14492547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E44558-4306-41A0-9E85-5112F73DC667}"/>
              </a:ext>
            </a:extLst>
          </p:cNvPr>
          <p:cNvSpPr>
            <a:spLocks noGrp="1"/>
          </p:cNvSpPr>
          <p:nvPr>
            <p:ph type="title"/>
          </p:nvPr>
        </p:nvSpPr>
        <p:spPr>
          <a:xfrm>
            <a:off x="102637" y="169183"/>
            <a:ext cx="11943183" cy="931830"/>
          </a:xfrm>
          <a:solidFill>
            <a:schemeClr val="accent1">
              <a:lumMod val="20000"/>
              <a:lumOff val="80000"/>
            </a:schemeClr>
          </a:solidFill>
        </p:spPr>
        <p:txBody>
          <a:bodyPr/>
          <a:lstStyle/>
          <a:p>
            <a:r>
              <a:rPr lang="en-US" b="1" dirty="0"/>
              <a:t>d. Machine Learning Applications</a:t>
            </a:r>
          </a:p>
        </p:txBody>
      </p:sp>
      <p:sp>
        <p:nvSpPr>
          <p:cNvPr id="3" name="Content Placeholder 2">
            <a:extLst>
              <a:ext uri="{FF2B5EF4-FFF2-40B4-BE49-F238E27FC236}">
                <a16:creationId xmlns:a16="http://schemas.microsoft.com/office/drawing/2014/main" id="{D9ECB0C7-9A34-4F76-997C-697213C6DB6E}"/>
              </a:ext>
            </a:extLst>
          </p:cNvPr>
          <p:cNvSpPr>
            <a:spLocks noGrp="1"/>
          </p:cNvSpPr>
          <p:nvPr>
            <p:ph idx="1"/>
          </p:nvPr>
        </p:nvSpPr>
        <p:spPr>
          <a:xfrm>
            <a:off x="2705878" y="1545706"/>
            <a:ext cx="6036906" cy="4351338"/>
          </a:xfrm>
        </p:spPr>
        <p:txBody>
          <a:bodyPr>
            <a:normAutofit/>
          </a:bodyPr>
          <a:lstStyle/>
          <a:p>
            <a:r>
              <a:rPr lang="en-US" b="1" dirty="0"/>
              <a:t>Virtual Personal Assistants </a:t>
            </a:r>
          </a:p>
          <a:p>
            <a:r>
              <a:rPr lang="en-US" b="1" dirty="0"/>
              <a:t>Videos Surveillance </a:t>
            </a:r>
          </a:p>
          <a:p>
            <a:r>
              <a:rPr lang="en-US" b="1" dirty="0"/>
              <a:t>Social Media Services</a:t>
            </a:r>
            <a:endParaRPr lang="en-US" i="1" dirty="0"/>
          </a:p>
          <a:p>
            <a:r>
              <a:rPr lang="en-US" b="1" dirty="0"/>
              <a:t>Email Spam and Malware Filtering</a:t>
            </a:r>
          </a:p>
          <a:p>
            <a:r>
              <a:rPr lang="en-US" b="1" dirty="0"/>
              <a:t>Online Customer Support</a:t>
            </a:r>
          </a:p>
          <a:p>
            <a:r>
              <a:rPr lang="en-US" b="1" dirty="0"/>
              <a:t>Search Engine Result Refining</a:t>
            </a:r>
          </a:p>
          <a:p>
            <a:r>
              <a:rPr lang="en-US" b="1" dirty="0"/>
              <a:t>Product Recommendations</a:t>
            </a:r>
          </a:p>
          <a:p>
            <a:r>
              <a:rPr lang="en-US" b="1" dirty="0"/>
              <a:t>Online Fraud Detection</a:t>
            </a:r>
            <a:endParaRPr lang="en-US" dirty="0"/>
          </a:p>
        </p:txBody>
      </p:sp>
    </p:spTree>
    <p:extLst>
      <p:ext uri="{BB962C8B-B14F-4D97-AF65-F5344CB8AC3E}">
        <p14:creationId xmlns:p14="http://schemas.microsoft.com/office/powerpoint/2010/main" val="32776195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Face Detection - What is Machine Learning - Edureka">
            <a:extLst>
              <a:ext uri="{FF2B5EF4-FFF2-40B4-BE49-F238E27FC236}">
                <a16:creationId xmlns:a16="http://schemas.microsoft.com/office/drawing/2014/main" id="{EE860C77-3880-4A75-97F3-327B0AE6810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071173" y="3037697"/>
            <a:ext cx="9724345" cy="245803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F7BAD7CD-2272-45D2-BB1F-C596119DEAAE}"/>
              </a:ext>
            </a:extLst>
          </p:cNvPr>
          <p:cNvSpPr/>
          <p:nvPr/>
        </p:nvSpPr>
        <p:spPr>
          <a:xfrm>
            <a:off x="1071172" y="1690688"/>
            <a:ext cx="4452549" cy="584775"/>
          </a:xfrm>
          <a:prstGeom prst="rect">
            <a:avLst/>
          </a:prstGeom>
        </p:spPr>
        <p:txBody>
          <a:bodyPr wrap="square">
            <a:spAutoFit/>
          </a:bodyPr>
          <a:lstStyle/>
          <a:p>
            <a:r>
              <a:rPr lang="en-US" sz="3200" b="1" dirty="0">
                <a:solidFill>
                  <a:srgbClr val="333333"/>
                </a:solidFill>
                <a:latin typeface="verdana" panose="020B0604030504040204" pitchFamily="34" charset="0"/>
              </a:rPr>
              <a:t>Face Detection.</a:t>
            </a:r>
            <a:endParaRPr lang="en-US" sz="3200" b="1" dirty="0"/>
          </a:p>
        </p:txBody>
      </p:sp>
      <p:sp>
        <p:nvSpPr>
          <p:cNvPr id="7" name="Title 1">
            <a:extLst>
              <a:ext uri="{FF2B5EF4-FFF2-40B4-BE49-F238E27FC236}">
                <a16:creationId xmlns:a16="http://schemas.microsoft.com/office/drawing/2014/main" id="{5E7C7D51-0BB2-478F-89E6-D24445443429}"/>
              </a:ext>
            </a:extLst>
          </p:cNvPr>
          <p:cNvSpPr>
            <a:spLocks noGrp="1"/>
          </p:cNvSpPr>
          <p:nvPr>
            <p:ph type="title"/>
          </p:nvPr>
        </p:nvSpPr>
        <p:spPr>
          <a:xfrm>
            <a:off x="102637" y="169183"/>
            <a:ext cx="11943183" cy="931830"/>
          </a:xfrm>
          <a:solidFill>
            <a:schemeClr val="accent1">
              <a:lumMod val="20000"/>
              <a:lumOff val="80000"/>
            </a:schemeClr>
          </a:solidFill>
        </p:spPr>
        <p:txBody>
          <a:bodyPr/>
          <a:lstStyle/>
          <a:p>
            <a:r>
              <a:rPr lang="en-US" b="1" dirty="0"/>
              <a:t>d. Machine Learning Use Cases</a:t>
            </a:r>
          </a:p>
        </p:txBody>
      </p:sp>
    </p:spTree>
    <p:extLst>
      <p:ext uri="{BB962C8B-B14F-4D97-AF65-F5344CB8AC3E}">
        <p14:creationId xmlns:p14="http://schemas.microsoft.com/office/powerpoint/2010/main" val="8107044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descr="Machine Learning Use Case - What is Machine Learning - Edureka">
            <a:extLst>
              <a:ext uri="{FF2B5EF4-FFF2-40B4-BE49-F238E27FC236}">
                <a16:creationId xmlns:a16="http://schemas.microsoft.com/office/drawing/2014/main" id="{38785DD4-CC4E-45DE-8AB1-A444EE5FC32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2157" y="1421827"/>
            <a:ext cx="11490517" cy="40143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11399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4A579B-B840-406C-B07E-B8E329B762D5}"/>
              </a:ext>
            </a:extLst>
          </p:cNvPr>
          <p:cNvSpPr>
            <a:spLocks noGrp="1"/>
          </p:cNvSpPr>
          <p:nvPr>
            <p:ph type="title"/>
          </p:nvPr>
        </p:nvSpPr>
        <p:spPr/>
        <p:txBody>
          <a:bodyPr/>
          <a:lstStyle/>
          <a:p>
            <a:endParaRPr lang="en-US"/>
          </a:p>
        </p:txBody>
      </p:sp>
      <p:pic>
        <p:nvPicPr>
          <p:cNvPr id="13314" name="Picture 2" descr="Use Case - What is Machine Learning - Edureka">
            <a:extLst>
              <a:ext uri="{FF2B5EF4-FFF2-40B4-BE49-F238E27FC236}">
                <a16:creationId xmlns:a16="http://schemas.microsoft.com/office/drawing/2014/main" id="{5D0EAA69-8D35-4F7E-909B-9F125BD595D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220534"/>
            <a:ext cx="10739336" cy="5798962"/>
          </a:xfrm>
          <a:prstGeom prst="rect">
            <a:avLst/>
          </a:prstGeom>
          <a:noFill/>
          <a:ln w="76200">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04840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224E21-67BF-4CD5-BEEB-238E0D2B62FF}"/>
              </a:ext>
            </a:extLst>
          </p:cNvPr>
          <p:cNvSpPr>
            <a:spLocks noGrp="1"/>
          </p:cNvSpPr>
          <p:nvPr>
            <p:ph type="title"/>
          </p:nvPr>
        </p:nvSpPr>
        <p:spPr>
          <a:xfrm>
            <a:off x="4365172" y="701026"/>
            <a:ext cx="1625082" cy="1325563"/>
          </a:xfrm>
        </p:spPr>
        <p:txBody>
          <a:bodyPr/>
          <a:lstStyle/>
          <a:p>
            <a:r>
              <a:rPr lang="en-US" b="1" dirty="0">
                <a:solidFill>
                  <a:srgbClr val="C00000"/>
                </a:solidFill>
              </a:rPr>
              <a:t>Day 1</a:t>
            </a:r>
          </a:p>
        </p:txBody>
      </p:sp>
      <p:graphicFrame>
        <p:nvGraphicFramePr>
          <p:cNvPr id="4" name="Table 3">
            <a:extLst>
              <a:ext uri="{FF2B5EF4-FFF2-40B4-BE49-F238E27FC236}">
                <a16:creationId xmlns:a16="http://schemas.microsoft.com/office/drawing/2014/main" id="{8177BD7B-F249-4445-AD1D-9A8950EA2A3B}"/>
              </a:ext>
            </a:extLst>
          </p:cNvPr>
          <p:cNvGraphicFramePr>
            <a:graphicFrameLocks noGrp="1"/>
          </p:cNvGraphicFramePr>
          <p:nvPr>
            <p:extLst>
              <p:ext uri="{D42A27DB-BD31-4B8C-83A1-F6EECF244321}">
                <p14:modId xmlns:p14="http://schemas.microsoft.com/office/powerpoint/2010/main" val="3291218744"/>
              </p:ext>
            </p:extLst>
          </p:nvPr>
        </p:nvGraphicFramePr>
        <p:xfrm>
          <a:off x="651140" y="2513394"/>
          <a:ext cx="10889720" cy="1275588"/>
        </p:xfrm>
        <a:graphic>
          <a:graphicData uri="http://schemas.openxmlformats.org/drawingml/2006/table">
            <a:tbl>
              <a:tblPr firstRow="1" firstCol="1" bandRow="1">
                <a:tableStyleId>{5940675A-B579-460E-94D1-54222C63F5DA}</a:tableStyleId>
              </a:tblPr>
              <a:tblGrid>
                <a:gridCol w="10889720">
                  <a:extLst>
                    <a:ext uri="{9D8B030D-6E8A-4147-A177-3AD203B41FA5}">
                      <a16:colId xmlns:a16="http://schemas.microsoft.com/office/drawing/2014/main" val="2031559652"/>
                    </a:ext>
                  </a:extLst>
                </a:gridCol>
              </a:tblGrid>
              <a:tr h="1001551">
                <a:tc>
                  <a:txBody>
                    <a:bodyPr/>
                    <a:lstStyle/>
                    <a:p>
                      <a:pPr marL="342900" marR="0" lvl="0" indent="-342900" algn="just">
                        <a:lnSpc>
                          <a:spcPct val="107000"/>
                        </a:lnSpc>
                        <a:spcBef>
                          <a:spcPts val="0"/>
                        </a:spcBef>
                        <a:spcAft>
                          <a:spcPts val="0"/>
                        </a:spcAft>
                        <a:buFont typeface="+mj-lt"/>
                        <a:buAutoNum type="arabicPeriod"/>
                        <a:tabLst>
                          <a:tab pos="457200" algn="l"/>
                        </a:tabLst>
                      </a:pPr>
                      <a:r>
                        <a:rPr lang="en-US" sz="4000" b="1" dirty="0">
                          <a:solidFill>
                            <a:srgbClr val="0070C0"/>
                          </a:solidFill>
                          <a:effectLst/>
                        </a:rPr>
                        <a:t>Fundamentals of Machine Learning</a:t>
                      </a:r>
                      <a:r>
                        <a:rPr lang="en-US" sz="4000" b="1" dirty="0">
                          <a:effectLst/>
                        </a:rPr>
                        <a:t> </a:t>
                      </a:r>
                    </a:p>
                    <a:p>
                      <a:pPr marL="342900" marR="0" lvl="0" indent="-342900" algn="just">
                        <a:lnSpc>
                          <a:spcPct val="107000"/>
                        </a:lnSpc>
                        <a:spcBef>
                          <a:spcPts val="0"/>
                        </a:spcBef>
                        <a:spcAft>
                          <a:spcPts val="0"/>
                        </a:spcAft>
                        <a:buFont typeface="+mj-lt"/>
                        <a:buAutoNum type="arabicPeriod"/>
                        <a:tabLst>
                          <a:tab pos="457200" algn="l"/>
                        </a:tabLst>
                      </a:pPr>
                      <a:r>
                        <a:rPr lang="en-US" sz="4000" b="1" dirty="0">
                          <a:solidFill>
                            <a:srgbClr val="0070C0"/>
                          </a:solidFill>
                          <a:effectLst/>
                        </a:rPr>
                        <a:t>Data Preprocessing</a:t>
                      </a:r>
                      <a:endParaRPr lang="en-US" sz="40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062926955"/>
                  </a:ext>
                </a:extLst>
              </a:tr>
            </a:tbl>
          </a:graphicData>
        </a:graphic>
      </p:graphicFrame>
    </p:spTree>
    <p:extLst>
      <p:ext uri="{BB962C8B-B14F-4D97-AF65-F5344CB8AC3E}">
        <p14:creationId xmlns:p14="http://schemas.microsoft.com/office/powerpoint/2010/main" val="5920415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2F5624-C2E9-4251-8CEA-D6BAD8115550}"/>
              </a:ext>
            </a:extLst>
          </p:cNvPr>
          <p:cNvSpPr>
            <a:spLocks noGrp="1"/>
          </p:cNvSpPr>
          <p:nvPr>
            <p:ph type="title"/>
          </p:nvPr>
        </p:nvSpPr>
        <p:spPr>
          <a:xfrm>
            <a:off x="0" y="29099"/>
            <a:ext cx="12192000" cy="1031216"/>
          </a:xfrm>
          <a:solidFill>
            <a:schemeClr val="accent1">
              <a:lumMod val="20000"/>
              <a:lumOff val="80000"/>
            </a:schemeClr>
          </a:solidFill>
        </p:spPr>
        <p:txBody>
          <a:bodyPr anchor="b">
            <a:normAutofit/>
          </a:bodyPr>
          <a:lstStyle/>
          <a:p>
            <a:r>
              <a:rPr lang="en-US" sz="3400" b="1" dirty="0"/>
              <a:t>e. Understanding Machine Learning with an Analogy</a:t>
            </a:r>
            <a:br>
              <a:rPr lang="en-US" sz="3400" dirty="0"/>
            </a:br>
            <a:endParaRPr lang="en-US" sz="3400" dirty="0"/>
          </a:p>
        </p:txBody>
      </p:sp>
      <p:pic>
        <p:nvPicPr>
          <p:cNvPr id="15362" name="Picture 2" descr="Shopping Mangoes - Machine Learning Tutorial - Edureka">
            <a:extLst>
              <a:ext uri="{FF2B5EF4-FFF2-40B4-BE49-F238E27FC236}">
                <a16:creationId xmlns:a16="http://schemas.microsoft.com/office/drawing/2014/main" id="{7C5161D3-EBBB-42B8-8EC0-6D78EC9A077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99670" y="2589086"/>
            <a:ext cx="4898627" cy="2755478"/>
          </a:xfrm>
          <a:prstGeom prst="rect">
            <a:avLst/>
          </a:prstGeom>
          <a:noFill/>
          <a:extLst>
            <a:ext uri="{909E8E84-426E-40DD-AFC4-6F175D3DCCD1}">
              <a14:hiddenFill xmlns:a14="http://schemas.microsoft.com/office/drawing/2010/main">
                <a:solidFill>
                  <a:srgbClr val="FFFFFF"/>
                </a:solidFill>
              </a14:hiddenFill>
            </a:ext>
          </a:extLst>
        </p:spPr>
      </p:pic>
      <p:sp>
        <p:nvSpPr>
          <p:cNvPr id="15368" name="Freeform: Shape 70">
            <a:extLst>
              <a:ext uri="{FF2B5EF4-FFF2-40B4-BE49-F238E27FC236}">
                <a16:creationId xmlns:a16="http://schemas.microsoft.com/office/drawing/2014/main" id="{C607803A-4E99-444E-94F7-8785CDDF58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80154" y="1884045"/>
            <a:ext cx="3275668" cy="2853308"/>
          </a:xfrm>
          <a:custGeom>
            <a:avLst/>
            <a:gdLst>
              <a:gd name="connsiteX0" fmla="*/ 3275668 w 3275668"/>
              <a:gd name="connsiteY0" fmla="*/ 2853308 h 2853308"/>
              <a:gd name="connsiteX1" fmla="*/ 655 w 3275668"/>
              <a:gd name="connsiteY1" fmla="*/ 2853308 h 2853308"/>
              <a:gd name="connsiteX2" fmla="*/ 0 w 3275668"/>
              <a:gd name="connsiteY2" fmla="*/ 2467565 h 2853308"/>
              <a:gd name="connsiteX3" fmla="*/ 2869894 w 3275668"/>
              <a:gd name="connsiteY3" fmla="*/ 2468888 h 2853308"/>
              <a:gd name="connsiteX4" fmla="*/ 2869894 w 3275668"/>
              <a:gd name="connsiteY4" fmla="*/ 0 h 2853308"/>
              <a:gd name="connsiteX5" fmla="*/ 3275668 w 3275668"/>
              <a:gd name="connsiteY5" fmla="*/ 0 h 2853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75668" h="2853308">
                <a:moveTo>
                  <a:pt x="3275668" y="2853308"/>
                </a:moveTo>
                <a:lnTo>
                  <a:pt x="655" y="2853308"/>
                </a:lnTo>
                <a:cubicBezTo>
                  <a:pt x="-655" y="2720171"/>
                  <a:pt x="1310" y="2600702"/>
                  <a:pt x="0" y="2467565"/>
                </a:cubicBezTo>
                <a:lnTo>
                  <a:pt x="2869894" y="2468888"/>
                </a:lnTo>
                <a:lnTo>
                  <a:pt x="2869894" y="0"/>
                </a:lnTo>
                <a:lnTo>
                  <a:pt x="3275668" y="0"/>
                </a:lnTo>
                <a:close/>
              </a:path>
            </a:pathLst>
          </a:custGeom>
          <a:solidFill>
            <a:srgbClr val="4C4C4C"/>
          </a:solidFill>
          <a:ln w="0">
            <a:noFill/>
            <a:prstDash val="solid"/>
            <a:round/>
            <a:headEnd/>
            <a:tailEnd/>
          </a:ln>
        </p:spPr>
      </p:sp>
      <p:sp>
        <p:nvSpPr>
          <p:cNvPr id="73" name="Freeform: Shape 72">
            <a:extLst>
              <a:ext uri="{FF2B5EF4-FFF2-40B4-BE49-F238E27FC236}">
                <a16:creationId xmlns:a16="http://schemas.microsoft.com/office/drawing/2014/main" id="{2989BE6A-C309-418E-8ADD-1616A98057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55822" y="3222529"/>
            <a:ext cx="3242952" cy="2828156"/>
          </a:xfrm>
          <a:custGeom>
            <a:avLst/>
            <a:gdLst>
              <a:gd name="connsiteX0" fmla="*/ 2837178 w 3242952"/>
              <a:gd name="connsiteY0" fmla="*/ 0 h 2828156"/>
              <a:gd name="connsiteX1" fmla="*/ 3242952 w 3242952"/>
              <a:gd name="connsiteY1" fmla="*/ 0 h 2828156"/>
              <a:gd name="connsiteX2" fmla="*/ 3242952 w 3242952"/>
              <a:gd name="connsiteY2" fmla="*/ 2828156 h 2828156"/>
              <a:gd name="connsiteX3" fmla="*/ 0 w 3242952"/>
              <a:gd name="connsiteY3" fmla="*/ 2828156 h 2828156"/>
              <a:gd name="connsiteX4" fmla="*/ 0 w 3242952"/>
              <a:gd name="connsiteY4" fmla="*/ 2442859 h 2828156"/>
              <a:gd name="connsiteX5" fmla="*/ 2837178 w 3242952"/>
              <a:gd name="connsiteY5" fmla="*/ 2443295 h 2828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42952" h="2828156">
                <a:moveTo>
                  <a:pt x="2837178" y="0"/>
                </a:moveTo>
                <a:lnTo>
                  <a:pt x="3242952" y="0"/>
                </a:lnTo>
                <a:lnTo>
                  <a:pt x="3242952" y="2828156"/>
                </a:lnTo>
                <a:lnTo>
                  <a:pt x="0" y="2828156"/>
                </a:lnTo>
                <a:lnTo>
                  <a:pt x="0" y="2442859"/>
                </a:lnTo>
                <a:lnTo>
                  <a:pt x="2837178" y="2443295"/>
                </a:lnTo>
                <a:close/>
              </a:path>
            </a:pathLst>
          </a:custGeom>
          <a:solidFill>
            <a:srgbClr val="4C4C4C"/>
          </a:solidFill>
          <a:ln w="0">
            <a:noFill/>
            <a:prstDash val="solid"/>
            <a:round/>
            <a:headEnd/>
            <a:tailEnd/>
          </a:ln>
        </p:spPr>
        <p:txBody>
          <a:bodyPr wrap="square">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037E2781-39EE-4F61-8C6A-8B473CDEFB90}"/>
              </a:ext>
            </a:extLst>
          </p:cNvPr>
          <p:cNvSpPr>
            <a:spLocks noGrp="1"/>
          </p:cNvSpPr>
          <p:nvPr>
            <p:ph idx="1"/>
          </p:nvPr>
        </p:nvSpPr>
        <p:spPr>
          <a:xfrm>
            <a:off x="7586820" y="1350208"/>
            <a:ext cx="4349018" cy="4447477"/>
          </a:xfrm>
        </p:spPr>
        <p:txBody>
          <a:bodyPr anchor="ctr">
            <a:normAutofit/>
          </a:bodyPr>
          <a:lstStyle/>
          <a:p>
            <a:r>
              <a:rPr lang="en-US" sz="2400" b="1" dirty="0"/>
              <a:t>As a Human:</a:t>
            </a:r>
            <a:r>
              <a:rPr lang="en-US" sz="2400" dirty="0"/>
              <a:t> Let’s suppose one day you went for shopping mangoes. The vendor had a cart full of mangoes from where you could handpick the mangoes, get them weighed and pay according to the rate fixed per Kg. </a:t>
            </a:r>
          </a:p>
          <a:p>
            <a:r>
              <a:rPr lang="en-US" b="1" dirty="0"/>
              <a:t>Task: How will you choose the best mangoes?</a:t>
            </a:r>
            <a:endParaRPr lang="en-US" sz="2400" dirty="0"/>
          </a:p>
          <a:p>
            <a:endParaRPr lang="en-US" sz="2400" dirty="0"/>
          </a:p>
        </p:txBody>
      </p:sp>
    </p:spTree>
    <p:extLst>
      <p:ext uri="{BB962C8B-B14F-4D97-AF65-F5344CB8AC3E}">
        <p14:creationId xmlns:p14="http://schemas.microsoft.com/office/powerpoint/2010/main" val="16533861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DB0AD7-207A-4AE6-A653-F6A05FD7AE95}"/>
              </a:ext>
            </a:extLst>
          </p:cNvPr>
          <p:cNvSpPr>
            <a:spLocks noGrp="1"/>
          </p:cNvSpPr>
          <p:nvPr>
            <p:ph type="title"/>
          </p:nvPr>
        </p:nvSpPr>
        <p:spPr>
          <a:xfrm>
            <a:off x="-1" y="1"/>
            <a:ext cx="12192001" cy="825500"/>
          </a:xfrm>
          <a:solidFill>
            <a:schemeClr val="accent1">
              <a:lumMod val="20000"/>
              <a:lumOff val="80000"/>
            </a:schemeClr>
          </a:solidFill>
        </p:spPr>
        <p:txBody>
          <a:bodyPr/>
          <a:lstStyle/>
          <a:p>
            <a:r>
              <a:rPr lang="en-US" dirty="0"/>
              <a:t>Set of learning,</a:t>
            </a:r>
          </a:p>
        </p:txBody>
      </p:sp>
      <p:sp>
        <p:nvSpPr>
          <p:cNvPr id="3" name="Content Placeholder 2">
            <a:extLst>
              <a:ext uri="{FF2B5EF4-FFF2-40B4-BE49-F238E27FC236}">
                <a16:creationId xmlns:a16="http://schemas.microsoft.com/office/drawing/2014/main" id="{DCB12B60-7164-4D3D-8510-2C01B3872648}"/>
              </a:ext>
            </a:extLst>
          </p:cNvPr>
          <p:cNvSpPr>
            <a:spLocks noGrp="1"/>
          </p:cNvSpPr>
          <p:nvPr>
            <p:ph idx="1"/>
          </p:nvPr>
        </p:nvSpPr>
        <p:spPr>
          <a:xfrm>
            <a:off x="624191" y="1339242"/>
            <a:ext cx="11282463" cy="1695788"/>
          </a:xfrm>
        </p:spPr>
        <p:txBody>
          <a:bodyPr/>
          <a:lstStyle/>
          <a:p>
            <a:r>
              <a:rPr lang="en-US" dirty="0"/>
              <a:t>Given below is set of learning, human gains from his experience of shopping mangoes, you can drill it down to have a further look at it in detail. Go through it once, you will relate it to machine learning very easily.</a:t>
            </a:r>
          </a:p>
        </p:txBody>
      </p:sp>
      <p:pic>
        <p:nvPicPr>
          <p:cNvPr id="4" name="Picture 3">
            <a:extLst>
              <a:ext uri="{FF2B5EF4-FFF2-40B4-BE49-F238E27FC236}">
                <a16:creationId xmlns:a16="http://schemas.microsoft.com/office/drawing/2014/main" id="{CA5AC8F0-523F-4AB8-8F24-5BD66B3F64E3}"/>
              </a:ext>
            </a:extLst>
          </p:cNvPr>
          <p:cNvPicPr>
            <a:picLocks noChangeAspect="1"/>
          </p:cNvPicPr>
          <p:nvPr/>
        </p:nvPicPr>
        <p:blipFill>
          <a:blip r:embed="rId2"/>
          <a:stretch>
            <a:fillRect/>
          </a:stretch>
        </p:blipFill>
        <p:spPr>
          <a:xfrm>
            <a:off x="921493" y="2794000"/>
            <a:ext cx="8286750" cy="3238500"/>
          </a:xfrm>
          <a:prstGeom prst="rect">
            <a:avLst/>
          </a:prstGeom>
        </p:spPr>
      </p:pic>
    </p:spTree>
    <p:extLst>
      <p:ext uri="{BB962C8B-B14F-4D97-AF65-F5344CB8AC3E}">
        <p14:creationId xmlns:p14="http://schemas.microsoft.com/office/powerpoint/2010/main" val="13191424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99A8CF-0DDB-476A-9BFD-A830A725B084}"/>
              </a:ext>
            </a:extLst>
          </p:cNvPr>
          <p:cNvSpPr>
            <a:spLocks noGrp="1"/>
          </p:cNvSpPr>
          <p:nvPr>
            <p:ph type="title"/>
          </p:nvPr>
        </p:nvSpPr>
        <p:spPr>
          <a:xfrm>
            <a:off x="0" y="0"/>
            <a:ext cx="12192000" cy="905476"/>
          </a:xfrm>
          <a:solidFill>
            <a:schemeClr val="accent1">
              <a:lumMod val="20000"/>
              <a:lumOff val="80000"/>
            </a:schemeClr>
          </a:solidFill>
        </p:spPr>
        <p:txBody>
          <a:bodyPr/>
          <a:lstStyle/>
          <a:p>
            <a:r>
              <a:rPr lang="en-US" dirty="0"/>
              <a:t>Learning 1</a:t>
            </a:r>
          </a:p>
        </p:txBody>
      </p:sp>
      <p:sp>
        <p:nvSpPr>
          <p:cNvPr id="3" name="Content Placeholder 2">
            <a:extLst>
              <a:ext uri="{FF2B5EF4-FFF2-40B4-BE49-F238E27FC236}">
                <a16:creationId xmlns:a16="http://schemas.microsoft.com/office/drawing/2014/main" id="{24963A9D-A44B-4526-955F-7F2D476109B0}"/>
              </a:ext>
            </a:extLst>
          </p:cNvPr>
          <p:cNvSpPr>
            <a:spLocks noGrp="1"/>
          </p:cNvSpPr>
          <p:nvPr>
            <p:ph idx="1"/>
          </p:nvPr>
        </p:nvSpPr>
        <p:spPr>
          <a:xfrm>
            <a:off x="122015" y="1278295"/>
            <a:ext cx="6828107" cy="4514030"/>
          </a:xfrm>
        </p:spPr>
        <p:txBody>
          <a:bodyPr>
            <a:normAutofit/>
          </a:bodyPr>
          <a:lstStyle/>
          <a:p>
            <a:pPr fontAlgn="base"/>
            <a:r>
              <a:rPr lang="en-US" b="1" dirty="0"/>
              <a:t>Experience 1:</a:t>
            </a:r>
            <a:endParaRPr lang="en-US" dirty="0"/>
          </a:p>
          <a:p>
            <a:pPr fontAlgn="base"/>
            <a:r>
              <a:rPr lang="en-US" dirty="0"/>
              <a:t>You were informed that bright and yellow mangoes are sweeter than pale and yellow ones.</a:t>
            </a:r>
          </a:p>
          <a:p>
            <a:pPr fontAlgn="base"/>
            <a:r>
              <a:rPr lang="en-US" dirty="0"/>
              <a:t>So you make a simple </a:t>
            </a:r>
            <a:r>
              <a:rPr lang="en-US" b="1" dirty="0"/>
              <a:t>rule: pick only from the bright yellow mangoes.</a:t>
            </a:r>
            <a:r>
              <a:rPr lang="en-US" dirty="0"/>
              <a:t> You check the colour of the mangoes, pick the bright yellow ones, pay up, and return home. Right?</a:t>
            </a:r>
          </a:p>
          <a:p>
            <a:endParaRPr lang="en-US" dirty="0"/>
          </a:p>
        </p:txBody>
      </p:sp>
      <p:pic>
        <p:nvPicPr>
          <p:cNvPr id="1028" name="Picture 4" descr="Image result for brighter and yellow mangoes">
            <a:extLst>
              <a:ext uri="{FF2B5EF4-FFF2-40B4-BE49-F238E27FC236}">
                <a16:creationId xmlns:a16="http://schemas.microsoft.com/office/drawing/2014/main" id="{F3887344-A529-42AA-8925-9640D637AB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36824" y="1352144"/>
            <a:ext cx="5455176" cy="46887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70796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A8C2E7-6985-4535-A875-FB08D87AEB8F}"/>
              </a:ext>
            </a:extLst>
          </p:cNvPr>
          <p:cNvSpPr>
            <a:spLocks noGrp="1"/>
          </p:cNvSpPr>
          <p:nvPr>
            <p:ph type="title"/>
          </p:nvPr>
        </p:nvSpPr>
        <p:spPr>
          <a:xfrm>
            <a:off x="0" y="1"/>
            <a:ext cx="12192000" cy="886408"/>
          </a:xfrm>
          <a:solidFill>
            <a:schemeClr val="accent1">
              <a:lumMod val="20000"/>
              <a:lumOff val="80000"/>
            </a:schemeClr>
          </a:solidFill>
        </p:spPr>
        <p:txBody>
          <a:bodyPr/>
          <a:lstStyle/>
          <a:p>
            <a:r>
              <a:rPr lang="en-US" dirty="0"/>
              <a:t>Learning2 </a:t>
            </a:r>
          </a:p>
        </p:txBody>
      </p:sp>
      <p:sp>
        <p:nvSpPr>
          <p:cNvPr id="3" name="Content Placeholder 2">
            <a:extLst>
              <a:ext uri="{FF2B5EF4-FFF2-40B4-BE49-F238E27FC236}">
                <a16:creationId xmlns:a16="http://schemas.microsoft.com/office/drawing/2014/main" id="{0BC84965-46E3-4AD7-8ABE-C0E60F080525}"/>
              </a:ext>
            </a:extLst>
          </p:cNvPr>
          <p:cNvSpPr>
            <a:spLocks noGrp="1"/>
          </p:cNvSpPr>
          <p:nvPr>
            <p:ph idx="1"/>
          </p:nvPr>
        </p:nvSpPr>
        <p:spPr>
          <a:xfrm>
            <a:off x="-1" y="886408"/>
            <a:ext cx="6945549" cy="5699217"/>
          </a:xfrm>
        </p:spPr>
        <p:txBody>
          <a:bodyPr>
            <a:normAutofit fontScale="85000" lnSpcReduction="10000"/>
          </a:bodyPr>
          <a:lstStyle/>
          <a:p>
            <a:pPr fontAlgn="base"/>
            <a:r>
              <a:rPr lang="en-US" b="1" dirty="0"/>
              <a:t>Experience 2:</a:t>
            </a:r>
            <a:endParaRPr lang="en-US" dirty="0"/>
          </a:p>
          <a:p>
            <a:pPr fontAlgn="base"/>
            <a:r>
              <a:rPr lang="en-US" dirty="0"/>
              <a:t>Now when you went home and tasted the mangoes, some of them were not sweet as you thought. You are worried as your wisdom was insufficient. You concluded that when it comes shopping mangoes, you have to look for more than just the colours.</a:t>
            </a:r>
          </a:p>
          <a:p>
            <a:pPr fontAlgn="base"/>
            <a:r>
              <a:rPr lang="en-US" dirty="0"/>
              <a:t>After a lot of pondering and tasting different types of </a:t>
            </a:r>
            <a:r>
              <a:rPr lang="en-US" dirty="0" err="1"/>
              <a:t>mangoes,</a:t>
            </a:r>
            <a:r>
              <a:rPr lang="en-US" b="1" dirty="0" err="1"/>
              <a:t>you</a:t>
            </a:r>
            <a:r>
              <a:rPr lang="en-US" b="1" dirty="0"/>
              <a:t> concluded that</a:t>
            </a:r>
            <a:r>
              <a:rPr lang="en-US" dirty="0"/>
              <a:t> the </a:t>
            </a:r>
            <a:r>
              <a:rPr lang="en-US" i="1" dirty="0"/>
              <a:t>bigger and bright yellow mangoes are guaranteed to be sweet</a:t>
            </a:r>
            <a:r>
              <a:rPr lang="en-US" dirty="0"/>
              <a:t>, while the </a:t>
            </a:r>
            <a:r>
              <a:rPr lang="en-US" i="1" dirty="0"/>
              <a:t>smaller, bright yellow mangoes</a:t>
            </a:r>
            <a:r>
              <a:rPr lang="en-US" dirty="0"/>
              <a:t> are sweet only half the time (i.e. if you bought 100 bright yellow mangoes (50 will be big in size and rest 50 will be small), then the 50 big mangoes will all be sweet, while out of the 50 small ones, only 25 mangoes will turn out to be sweet). You will then update your rule about the mango shopping and from next time you will keep this in mind. </a:t>
            </a:r>
          </a:p>
          <a:p>
            <a:endParaRPr lang="en-US" dirty="0"/>
          </a:p>
        </p:txBody>
      </p:sp>
      <p:pic>
        <p:nvPicPr>
          <p:cNvPr id="4" name="Picture 3">
            <a:extLst>
              <a:ext uri="{FF2B5EF4-FFF2-40B4-BE49-F238E27FC236}">
                <a16:creationId xmlns:a16="http://schemas.microsoft.com/office/drawing/2014/main" id="{11A2F093-8017-489B-B183-72349AFB67B3}"/>
              </a:ext>
            </a:extLst>
          </p:cNvPr>
          <p:cNvPicPr>
            <a:picLocks noChangeAspect="1"/>
          </p:cNvPicPr>
          <p:nvPr/>
        </p:nvPicPr>
        <p:blipFill>
          <a:blip r:embed="rId2"/>
          <a:stretch>
            <a:fillRect/>
          </a:stretch>
        </p:blipFill>
        <p:spPr>
          <a:xfrm>
            <a:off x="7227151" y="1762333"/>
            <a:ext cx="4723809" cy="3333333"/>
          </a:xfrm>
          <a:prstGeom prst="rect">
            <a:avLst/>
          </a:prstGeom>
        </p:spPr>
      </p:pic>
    </p:spTree>
    <p:extLst>
      <p:ext uri="{BB962C8B-B14F-4D97-AF65-F5344CB8AC3E}">
        <p14:creationId xmlns:p14="http://schemas.microsoft.com/office/powerpoint/2010/main" val="41866478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7B18B7-3B87-46E6-A71C-D876F9ED0288}"/>
              </a:ext>
            </a:extLst>
          </p:cNvPr>
          <p:cNvSpPr>
            <a:spLocks noGrp="1"/>
          </p:cNvSpPr>
          <p:nvPr>
            <p:ph type="title"/>
          </p:nvPr>
        </p:nvSpPr>
        <p:spPr>
          <a:xfrm>
            <a:off x="0" y="1"/>
            <a:ext cx="12192000" cy="793102"/>
          </a:xfrm>
          <a:solidFill>
            <a:schemeClr val="accent1">
              <a:lumMod val="20000"/>
              <a:lumOff val="80000"/>
            </a:schemeClr>
          </a:solidFill>
        </p:spPr>
        <p:txBody>
          <a:bodyPr/>
          <a:lstStyle/>
          <a:p>
            <a:r>
              <a:rPr lang="en-US" dirty="0"/>
              <a:t>Learning 3</a:t>
            </a:r>
          </a:p>
        </p:txBody>
      </p:sp>
      <p:sp>
        <p:nvSpPr>
          <p:cNvPr id="3" name="Content Placeholder 2">
            <a:extLst>
              <a:ext uri="{FF2B5EF4-FFF2-40B4-BE49-F238E27FC236}">
                <a16:creationId xmlns:a16="http://schemas.microsoft.com/office/drawing/2014/main" id="{C8B924A3-7E89-4A02-985D-C9053222E2F1}"/>
              </a:ext>
            </a:extLst>
          </p:cNvPr>
          <p:cNvSpPr>
            <a:spLocks noGrp="1"/>
          </p:cNvSpPr>
          <p:nvPr>
            <p:ph idx="1"/>
          </p:nvPr>
        </p:nvSpPr>
        <p:spPr>
          <a:xfrm>
            <a:off x="157066" y="1629683"/>
            <a:ext cx="6654282" cy="4519190"/>
          </a:xfrm>
        </p:spPr>
        <p:txBody>
          <a:bodyPr>
            <a:normAutofit fontScale="92500"/>
          </a:bodyPr>
          <a:lstStyle/>
          <a:p>
            <a:pPr algn="just"/>
            <a:r>
              <a:rPr lang="en-US" b="1" dirty="0"/>
              <a:t>Experience 3: </a:t>
            </a:r>
            <a:r>
              <a:rPr lang="en-US" b="1" i="1" dirty="0"/>
              <a:t>Tragedy:</a:t>
            </a:r>
            <a:r>
              <a:rPr lang="en-US" i="1" dirty="0"/>
              <a:t> Next time at the market, you see that your favorite vendor has gone out of town. You decide to buy from a different vendor, who supplies mangoes grown from a different part of the country. Now, you realize that the rule which you had learnt (that big, bright yellow mangoes are the sweetest) is no longer applicable. You have to learn from scratch. You taste a mango of each kind from this vendor and realize that the small, pale yellow ones are in fact the sweetest of all.</a:t>
            </a:r>
          </a:p>
          <a:p>
            <a:endParaRPr lang="en-US" dirty="0"/>
          </a:p>
        </p:txBody>
      </p:sp>
      <p:pic>
        <p:nvPicPr>
          <p:cNvPr id="2050" name="Picture 2" descr="Related image">
            <a:extLst>
              <a:ext uri="{FF2B5EF4-FFF2-40B4-BE49-F238E27FC236}">
                <a16:creationId xmlns:a16="http://schemas.microsoft.com/office/drawing/2014/main" id="{E8E1B2E7-A9FC-46B3-9B44-63FC95F8BB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80464" y="1805442"/>
            <a:ext cx="4762500" cy="3505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21562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59F99F-3BAC-4467-90DF-53302AF9BD4D}"/>
              </a:ext>
            </a:extLst>
          </p:cNvPr>
          <p:cNvSpPr>
            <a:spLocks noGrp="1"/>
          </p:cNvSpPr>
          <p:nvPr>
            <p:ph type="title"/>
          </p:nvPr>
        </p:nvSpPr>
        <p:spPr>
          <a:xfrm>
            <a:off x="0" y="1"/>
            <a:ext cx="12192000" cy="886408"/>
          </a:xfrm>
          <a:solidFill>
            <a:schemeClr val="accent1">
              <a:lumMod val="20000"/>
              <a:lumOff val="80000"/>
            </a:schemeClr>
          </a:solidFill>
        </p:spPr>
        <p:txBody>
          <a:bodyPr/>
          <a:lstStyle/>
          <a:p>
            <a:r>
              <a:rPr lang="en-US" dirty="0"/>
              <a:t>Learning 4</a:t>
            </a:r>
          </a:p>
        </p:txBody>
      </p:sp>
      <p:sp>
        <p:nvSpPr>
          <p:cNvPr id="3" name="Content Placeholder 2">
            <a:extLst>
              <a:ext uri="{FF2B5EF4-FFF2-40B4-BE49-F238E27FC236}">
                <a16:creationId xmlns:a16="http://schemas.microsoft.com/office/drawing/2014/main" id="{9115B031-9DEF-4E89-ACCB-97A91A1CF302}"/>
              </a:ext>
            </a:extLst>
          </p:cNvPr>
          <p:cNvSpPr>
            <a:spLocks noGrp="1"/>
          </p:cNvSpPr>
          <p:nvPr>
            <p:ph idx="1"/>
          </p:nvPr>
        </p:nvSpPr>
        <p:spPr>
          <a:xfrm>
            <a:off x="0" y="1253331"/>
            <a:ext cx="6299718" cy="4351338"/>
          </a:xfrm>
        </p:spPr>
        <p:txBody>
          <a:bodyPr/>
          <a:lstStyle/>
          <a:p>
            <a:pPr algn="just"/>
            <a:r>
              <a:rPr lang="en-US" b="1" dirty="0"/>
              <a:t>Experience 4: </a:t>
            </a:r>
            <a:r>
              <a:rPr lang="en-US" i="1" dirty="0"/>
              <a:t>One day your cousin visits you from another city. You decide to treat her with mangoes. But she is like “</a:t>
            </a:r>
            <a:r>
              <a:rPr lang="en-US" i="1" dirty="0">
                <a:solidFill>
                  <a:srgbClr val="FF0000"/>
                </a:solidFill>
              </a:rPr>
              <a:t>I don’t care about the sweetness of a mango, I only want the juiciest ones</a:t>
            </a:r>
            <a:r>
              <a:rPr lang="en-US" i="1" dirty="0"/>
              <a:t>”. Now once again, you run your experiments, tasting all kinds of mangoes, and realizing that the softer ones are juicier.</a:t>
            </a:r>
          </a:p>
          <a:p>
            <a:endParaRPr lang="en-US" dirty="0"/>
          </a:p>
        </p:txBody>
      </p:sp>
      <p:pic>
        <p:nvPicPr>
          <p:cNvPr id="3074" name="Picture 2" descr="Image result for soft mangoes">
            <a:extLst>
              <a:ext uri="{FF2B5EF4-FFF2-40B4-BE49-F238E27FC236}">
                <a16:creationId xmlns:a16="http://schemas.microsoft.com/office/drawing/2014/main" id="{EBAF6A54-F9B9-458C-8094-4F72A2E950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42306" y="1351797"/>
            <a:ext cx="4942114" cy="37065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36544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FD193A-3228-4DC2-8C49-553686B6C6B3}"/>
              </a:ext>
            </a:extLst>
          </p:cNvPr>
          <p:cNvSpPr>
            <a:spLocks noGrp="1"/>
          </p:cNvSpPr>
          <p:nvPr>
            <p:ph type="title"/>
          </p:nvPr>
        </p:nvSpPr>
        <p:spPr>
          <a:xfrm>
            <a:off x="0" y="1"/>
            <a:ext cx="12192000" cy="979714"/>
          </a:xfrm>
          <a:solidFill>
            <a:schemeClr val="accent1">
              <a:lumMod val="20000"/>
              <a:lumOff val="80000"/>
            </a:schemeClr>
          </a:solidFill>
        </p:spPr>
        <p:txBody>
          <a:bodyPr/>
          <a:lstStyle/>
          <a:p>
            <a:r>
              <a:rPr lang="en-US" dirty="0"/>
              <a:t>Learning 5</a:t>
            </a:r>
          </a:p>
        </p:txBody>
      </p:sp>
      <p:sp>
        <p:nvSpPr>
          <p:cNvPr id="3" name="Content Placeholder 2">
            <a:extLst>
              <a:ext uri="{FF2B5EF4-FFF2-40B4-BE49-F238E27FC236}">
                <a16:creationId xmlns:a16="http://schemas.microsoft.com/office/drawing/2014/main" id="{4D2E95D3-5AAF-4931-A972-283864F8544C}"/>
              </a:ext>
            </a:extLst>
          </p:cNvPr>
          <p:cNvSpPr>
            <a:spLocks noGrp="1"/>
          </p:cNvSpPr>
          <p:nvPr>
            <p:ph idx="1"/>
          </p:nvPr>
        </p:nvSpPr>
        <p:spPr>
          <a:xfrm>
            <a:off x="838200" y="1825625"/>
            <a:ext cx="4686300" cy="4052660"/>
          </a:xfrm>
        </p:spPr>
        <p:txBody>
          <a:bodyPr>
            <a:normAutofit/>
          </a:bodyPr>
          <a:lstStyle/>
          <a:p>
            <a:r>
              <a:rPr lang="en-US" b="1" dirty="0"/>
              <a:t>Experience 5: </a:t>
            </a:r>
            <a:r>
              <a:rPr lang="en-US" i="1" dirty="0"/>
              <a:t>Later on, you move to a </a:t>
            </a:r>
            <a:r>
              <a:rPr lang="en-US" i="1" dirty="0">
                <a:solidFill>
                  <a:srgbClr val="FF0000"/>
                </a:solidFill>
              </a:rPr>
              <a:t>different part of the world and you found that the mangoes here taste surprisingly different from your home country. </a:t>
            </a:r>
            <a:r>
              <a:rPr lang="en-US" i="1" dirty="0"/>
              <a:t>You realized that for this country the </a:t>
            </a:r>
            <a:r>
              <a:rPr lang="en-US" b="1" dirty="0"/>
              <a:t>green mangoes </a:t>
            </a:r>
            <a:r>
              <a:rPr lang="en-US" i="1" dirty="0"/>
              <a:t>are tastier than the yellow ones.</a:t>
            </a:r>
          </a:p>
          <a:p>
            <a:endParaRPr lang="en-US" dirty="0"/>
          </a:p>
        </p:txBody>
      </p:sp>
      <p:pic>
        <p:nvPicPr>
          <p:cNvPr id="4098" name="Picture 2" descr="Image result for green mangoes">
            <a:extLst>
              <a:ext uri="{FF2B5EF4-FFF2-40B4-BE49-F238E27FC236}">
                <a16:creationId xmlns:a16="http://schemas.microsoft.com/office/drawing/2014/main" id="{FF9FBD48-DDB6-426C-85B1-E7227F26C12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24500" y="1476375"/>
            <a:ext cx="5829300" cy="3905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40887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F36F58-1B36-4433-9C2B-D3BCA25243E5}"/>
              </a:ext>
            </a:extLst>
          </p:cNvPr>
          <p:cNvSpPr>
            <a:spLocks noGrp="1"/>
          </p:cNvSpPr>
          <p:nvPr>
            <p:ph type="title"/>
          </p:nvPr>
        </p:nvSpPr>
        <p:spPr>
          <a:xfrm>
            <a:off x="0" y="1"/>
            <a:ext cx="12192000" cy="914400"/>
          </a:xfrm>
          <a:solidFill>
            <a:schemeClr val="accent1">
              <a:lumMod val="20000"/>
              <a:lumOff val="80000"/>
            </a:schemeClr>
          </a:solidFill>
        </p:spPr>
        <p:txBody>
          <a:bodyPr/>
          <a:lstStyle/>
          <a:p>
            <a:r>
              <a:rPr lang="en-US" dirty="0"/>
              <a:t>Learning 6</a:t>
            </a:r>
          </a:p>
        </p:txBody>
      </p:sp>
      <p:sp>
        <p:nvSpPr>
          <p:cNvPr id="3" name="Content Placeholder 2">
            <a:extLst>
              <a:ext uri="{FF2B5EF4-FFF2-40B4-BE49-F238E27FC236}">
                <a16:creationId xmlns:a16="http://schemas.microsoft.com/office/drawing/2014/main" id="{88CE3DAC-3E80-4B4F-942B-DD09011FA03B}"/>
              </a:ext>
            </a:extLst>
          </p:cNvPr>
          <p:cNvSpPr>
            <a:spLocks noGrp="1"/>
          </p:cNvSpPr>
          <p:nvPr>
            <p:ph idx="1"/>
          </p:nvPr>
        </p:nvSpPr>
        <p:spPr>
          <a:xfrm>
            <a:off x="838200" y="1825625"/>
            <a:ext cx="10515600" cy="2447795"/>
          </a:xfrm>
        </p:spPr>
        <p:txBody>
          <a:bodyPr/>
          <a:lstStyle/>
          <a:p>
            <a:pPr algn="just"/>
            <a:r>
              <a:rPr lang="en-US" b="1" dirty="0"/>
              <a:t>Experience 6: </a:t>
            </a:r>
            <a:r>
              <a:rPr lang="en-US" i="1" dirty="0"/>
              <a:t>You </a:t>
            </a:r>
            <a:r>
              <a:rPr lang="en-US" i="1" dirty="0">
                <a:solidFill>
                  <a:srgbClr val="FF0000"/>
                </a:solidFill>
              </a:rPr>
              <a:t>marry someone who hates mangoes but loves apples instead.</a:t>
            </a:r>
            <a:r>
              <a:rPr lang="en-US" i="1" dirty="0"/>
              <a:t> Now you go for shopping oranges instead of mangoes. Now, all your accumulated knowledge about mangoes is worthless. Now you have to learn everything about the correlation between the physical characteristics and the taste of apples, by the same method of experimentation. </a:t>
            </a:r>
          </a:p>
          <a:p>
            <a:endParaRPr lang="en-US" dirty="0"/>
          </a:p>
        </p:txBody>
      </p:sp>
    </p:spTree>
    <p:extLst>
      <p:ext uri="{BB962C8B-B14F-4D97-AF65-F5344CB8AC3E}">
        <p14:creationId xmlns:p14="http://schemas.microsoft.com/office/powerpoint/2010/main" val="31912431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1DA207-2BBE-4CE8-851B-2EBDF6B29893}"/>
              </a:ext>
            </a:extLst>
          </p:cNvPr>
          <p:cNvSpPr>
            <a:spLocks noGrp="1"/>
          </p:cNvSpPr>
          <p:nvPr>
            <p:ph type="title"/>
          </p:nvPr>
        </p:nvSpPr>
        <p:spPr>
          <a:xfrm>
            <a:off x="0" y="0"/>
            <a:ext cx="12192000" cy="895739"/>
          </a:xfrm>
          <a:solidFill>
            <a:schemeClr val="accent1">
              <a:lumMod val="20000"/>
              <a:lumOff val="80000"/>
            </a:schemeClr>
          </a:solidFill>
        </p:spPr>
        <p:txBody>
          <a:bodyPr/>
          <a:lstStyle/>
          <a:p>
            <a:r>
              <a:rPr lang="en-US" dirty="0"/>
              <a:t>Training and Testing Phase</a:t>
            </a:r>
          </a:p>
        </p:txBody>
      </p:sp>
      <p:sp>
        <p:nvSpPr>
          <p:cNvPr id="3" name="Content Placeholder 2">
            <a:extLst>
              <a:ext uri="{FF2B5EF4-FFF2-40B4-BE49-F238E27FC236}">
                <a16:creationId xmlns:a16="http://schemas.microsoft.com/office/drawing/2014/main" id="{B8EE7664-E3A3-48D3-B95E-3F47FAAFE9E1}"/>
              </a:ext>
            </a:extLst>
          </p:cNvPr>
          <p:cNvSpPr>
            <a:spLocks noGrp="1"/>
          </p:cNvSpPr>
          <p:nvPr>
            <p:ph idx="1"/>
          </p:nvPr>
        </p:nvSpPr>
        <p:spPr>
          <a:xfrm>
            <a:off x="167951" y="1825625"/>
            <a:ext cx="11877869" cy="2401142"/>
          </a:xfrm>
        </p:spPr>
        <p:txBody>
          <a:bodyPr/>
          <a:lstStyle/>
          <a:p>
            <a:pPr fontAlgn="base"/>
            <a:r>
              <a:rPr lang="en-US" dirty="0"/>
              <a:t>Machine Learning algorithms are an evolution of normal algorithms. They make your programs </a:t>
            </a:r>
            <a:r>
              <a:rPr lang="en-US" b="1" dirty="0"/>
              <a:t>“smarter”, </a:t>
            </a:r>
            <a:r>
              <a:rPr lang="en-US" dirty="0"/>
              <a:t>by allowing them to automatically learn from the data you provide. The algorithm is mainly divided into:</a:t>
            </a:r>
          </a:p>
          <a:p>
            <a:pPr lvl="1" fontAlgn="base"/>
            <a:r>
              <a:rPr lang="en-US" b="1" dirty="0"/>
              <a:t>Training Phase</a:t>
            </a:r>
          </a:p>
          <a:p>
            <a:pPr lvl="1" fontAlgn="base"/>
            <a:r>
              <a:rPr lang="en-US" b="1" dirty="0"/>
              <a:t>Testing phase</a:t>
            </a:r>
          </a:p>
          <a:p>
            <a:endParaRPr lang="en-US" dirty="0"/>
          </a:p>
        </p:txBody>
      </p:sp>
    </p:spTree>
    <p:extLst>
      <p:ext uri="{BB962C8B-B14F-4D97-AF65-F5344CB8AC3E}">
        <p14:creationId xmlns:p14="http://schemas.microsoft.com/office/powerpoint/2010/main" val="10830599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E8B346-6F1C-4B9B-8EB8-832E1990C1B8}"/>
              </a:ext>
            </a:extLst>
          </p:cNvPr>
          <p:cNvSpPr>
            <a:spLocks noGrp="1"/>
          </p:cNvSpPr>
          <p:nvPr>
            <p:ph type="title"/>
          </p:nvPr>
        </p:nvSpPr>
        <p:spPr>
          <a:xfrm>
            <a:off x="0" y="0"/>
            <a:ext cx="12192000" cy="1045029"/>
          </a:xfrm>
          <a:solidFill>
            <a:schemeClr val="accent1">
              <a:lumMod val="20000"/>
              <a:lumOff val="80000"/>
            </a:schemeClr>
          </a:solidFill>
        </p:spPr>
        <p:txBody>
          <a:bodyPr>
            <a:normAutofit/>
          </a:bodyPr>
          <a:lstStyle/>
          <a:p>
            <a:r>
              <a:rPr lang="en-US" b="1" dirty="0"/>
              <a:t>Training Phase</a:t>
            </a:r>
            <a:endParaRPr lang="en-US" dirty="0"/>
          </a:p>
        </p:txBody>
      </p:sp>
      <p:sp>
        <p:nvSpPr>
          <p:cNvPr id="3" name="Content Placeholder 2">
            <a:extLst>
              <a:ext uri="{FF2B5EF4-FFF2-40B4-BE49-F238E27FC236}">
                <a16:creationId xmlns:a16="http://schemas.microsoft.com/office/drawing/2014/main" id="{1A578D5B-D3D4-4DEF-B9E5-7CE349F53DB2}"/>
              </a:ext>
            </a:extLst>
          </p:cNvPr>
          <p:cNvSpPr>
            <a:spLocks noGrp="1"/>
          </p:cNvSpPr>
          <p:nvPr>
            <p:ph idx="1"/>
          </p:nvPr>
        </p:nvSpPr>
        <p:spPr>
          <a:xfrm>
            <a:off x="214605" y="1144490"/>
            <a:ext cx="7869080" cy="2406106"/>
          </a:xfrm>
        </p:spPr>
        <p:txBody>
          <a:bodyPr>
            <a:normAutofit lnSpcReduction="10000"/>
          </a:bodyPr>
          <a:lstStyle/>
          <a:p>
            <a:pPr algn="just"/>
            <a:r>
              <a:rPr lang="en-US" sz="2000" dirty="0"/>
              <a:t>You take a randomly selected specimen of mangoes from the market (</a:t>
            </a:r>
            <a:r>
              <a:rPr lang="en-US" sz="2000" b="1" dirty="0"/>
              <a:t>training data</a:t>
            </a:r>
            <a:r>
              <a:rPr lang="en-US" sz="2000" dirty="0"/>
              <a:t>), make a table of all the physical characteristics of each </a:t>
            </a:r>
            <a:r>
              <a:rPr lang="en-US" sz="2000" i="1" dirty="0"/>
              <a:t>mango, like color, size, shape, grown in which part of the country, sold by which vendor, </a:t>
            </a:r>
            <a:r>
              <a:rPr lang="en-US" sz="2000" i="1" dirty="0" err="1"/>
              <a:t>etc</a:t>
            </a:r>
            <a:r>
              <a:rPr lang="en-US" sz="2000" i="1" dirty="0"/>
              <a:t> (</a:t>
            </a:r>
            <a:r>
              <a:rPr lang="en-US" sz="2000" b="1" i="1" dirty="0"/>
              <a:t>features</a:t>
            </a:r>
            <a:r>
              <a:rPr lang="en-US" sz="2000" i="1" dirty="0"/>
              <a:t>), along with the sweetness, juiciness, ripeness of that mango (</a:t>
            </a:r>
            <a:r>
              <a:rPr lang="en-US" sz="2000" b="1" i="1" dirty="0"/>
              <a:t>output variables</a:t>
            </a:r>
            <a:r>
              <a:rPr lang="en-US" sz="2000" i="1" dirty="0"/>
              <a:t>)</a:t>
            </a:r>
            <a:r>
              <a:rPr lang="en-US" sz="2000" dirty="0"/>
              <a:t>. </a:t>
            </a:r>
          </a:p>
          <a:p>
            <a:pPr algn="just"/>
            <a:r>
              <a:rPr lang="en-US" sz="2000" dirty="0"/>
              <a:t>You feed this data to the machine learning algorithm (</a:t>
            </a:r>
            <a:r>
              <a:rPr lang="en-US" sz="2000" b="1" dirty="0"/>
              <a:t>classification/regression</a:t>
            </a:r>
            <a:r>
              <a:rPr lang="en-US" sz="2000" dirty="0"/>
              <a:t>), and it learns a model of the correlation between an average mango’s physical characteristics, and its quality.</a:t>
            </a:r>
          </a:p>
        </p:txBody>
      </p:sp>
      <p:pic>
        <p:nvPicPr>
          <p:cNvPr id="16386" name="Picture 2" descr="training - machine learning tutorial">
            <a:extLst>
              <a:ext uri="{FF2B5EF4-FFF2-40B4-BE49-F238E27FC236}">
                <a16:creationId xmlns:a16="http://schemas.microsoft.com/office/drawing/2014/main" id="{11D719E5-5105-4F0D-B1BD-3478278C928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366" r="1223" b="1"/>
          <a:stretch/>
        </p:blipFill>
        <p:spPr bwMode="auto">
          <a:xfrm>
            <a:off x="8335450" y="1045030"/>
            <a:ext cx="3235556" cy="2724538"/>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Table 3">
            <a:extLst>
              <a:ext uri="{FF2B5EF4-FFF2-40B4-BE49-F238E27FC236}">
                <a16:creationId xmlns:a16="http://schemas.microsoft.com/office/drawing/2014/main" id="{71AE5F05-D20F-4AEE-AB00-26C332DA3B59}"/>
              </a:ext>
            </a:extLst>
          </p:cNvPr>
          <p:cNvGraphicFramePr>
            <a:graphicFrameLocks noGrp="1"/>
          </p:cNvGraphicFramePr>
          <p:nvPr>
            <p:extLst>
              <p:ext uri="{D42A27DB-BD31-4B8C-83A1-F6EECF244321}">
                <p14:modId xmlns:p14="http://schemas.microsoft.com/office/powerpoint/2010/main" val="2398529493"/>
              </p:ext>
            </p:extLst>
          </p:nvPr>
        </p:nvGraphicFramePr>
        <p:xfrm>
          <a:off x="419743" y="3769568"/>
          <a:ext cx="10133179" cy="3048415"/>
        </p:xfrm>
        <a:graphic>
          <a:graphicData uri="http://schemas.openxmlformats.org/drawingml/2006/table">
            <a:tbl>
              <a:tblPr firstRow="1" bandRow="1">
                <a:tableStyleId>{5940675A-B579-460E-94D1-54222C63F5DA}</a:tableStyleId>
              </a:tblPr>
              <a:tblGrid>
                <a:gridCol w="1101013">
                  <a:extLst>
                    <a:ext uri="{9D8B030D-6E8A-4147-A177-3AD203B41FA5}">
                      <a16:colId xmlns:a16="http://schemas.microsoft.com/office/drawing/2014/main" val="526416853"/>
                    </a:ext>
                  </a:extLst>
                </a:gridCol>
                <a:gridCol w="1931077">
                  <a:extLst>
                    <a:ext uri="{9D8B030D-6E8A-4147-A177-3AD203B41FA5}">
                      <a16:colId xmlns:a16="http://schemas.microsoft.com/office/drawing/2014/main" val="4013611605"/>
                    </a:ext>
                  </a:extLst>
                </a:gridCol>
                <a:gridCol w="1427943">
                  <a:extLst>
                    <a:ext uri="{9D8B030D-6E8A-4147-A177-3AD203B41FA5}">
                      <a16:colId xmlns:a16="http://schemas.microsoft.com/office/drawing/2014/main" val="3827472074"/>
                    </a:ext>
                  </a:extLst>
                </a:gridCol>
                <a:gridCol w="1513128">
                  <a:extLst>
                    <a:ext uri="{9D8B030D-6E8A-4147-A177-3AD203B41FA5}">
                      <a16:colId xmlns:a16="http://schemas.microsoft.com/office/drawing/2014/main" val="4061039418"/>
                    </a:ext>
                  </a:extLst>
                </a:gridCol>
                <a:gridCol w="1404080">
                  <a:extLst>
                    <a:ext uri="{9D8B030D-6E8A-4147-A177-3AD203B41FA5}">
                      <a16:colId xmlns:a16="http://schemas.microsoft.com/office/drawing/2014/main" val="399453642"/>
                    </a:ext>
                  </a:extLst>
                </a:gridCol>
                <a:gridCol w="1636059">
                  <a:extLst>
                    <a:ext uri="{9D8B030D-6E8A-4147-A177-3AD203B41FA5}">
                      <a16:colId xmlns:a16="http://schemas.microsoft.com/office/drawing/2014/main" val="4095831615"/>
                    </a:ext>
                  </a:extLst>
                </a:gridCol>
                <a:gridCol w="1119879">
                  <a:extLst>
                    <a:ext uri="{9D8B030D-6E8A-4147-A177-3AD203B41FA5}">
                      <a16:colId xmlns:a16="http://schemas.microsoft.com/office/drawing/2014/main" val="2175142264"/>
                    </a:ext>
                  </a:extLst>
                </a:gridCol>
              </a:tblGrid>
              <a:tr h="452535">
                <a:tc>
                  <a:txBody>
                    <a:bodyPr/>
                    <a:lstStyle/>
                    <a:p>
                      <a:endParaRPr lang="en-US" b="1" dirty="0"/>
                    </a:p>
                  </a:txBody>
                  <a:tcPr>
                    <a:solidFill>
                      <a:schemeClr val="accent5">
                        <a:lumMod val="40000"/>
                        <a:lumOff val="60000"/>
                      </a:schemeClr>
                    </a:solidFill>
                  </a:tcPr>
                </a:tc>
                <a:tc>
                  <a:txBody>
                    <a:bodyPr/>
                    <a:lstStyle/>
                    <a:p>
                      <a:r>
                        <a:rPr lang="en-US" b="1" dirty="0"/>
                        <a:t>Color</a:t>
                      </a:r>
                    </a:p>
                  </a:txBody>
                  <a:tcPr>
                    <a:solidFill>
                      <a:schemeClr val="accent5">
                        <a:lumMod val="40000"/>
                        <a:lumOff val="60000"/>
                      </a:schemeClr>
                    </a:solidFill>
                  </a:tcPr>
                </a:tc>
                <a:tc>
                  <a:txBody>
                    <a:bodyPr/>
                    <a:lstStyle/>
                    <a:p>
                      <a:r>
                        <a:rPr lang="en-US" b="1" dirty="0"/>
                        <a:t>Size</a:t>
                      </a:r>
                    </a:p>
                  </a:txBody>
                  <a:tcPr>
                    <a:solidFill>
                      <a:schemeClr val="accent5">
                        <a:lumMod val="40000"/>
                        <a:lumOff val="60000"/>
                      </a:schemeClr>
                    </a:solidFill>
                  </a:tcPr>
                </a:tc>
                <a:tc>
                  <a:txBody>
                    <a:bodyPr/>
                    <a:lstStyle/>
                    <a:p>
                      <a:r>
                        <a:rPr lang="en-US" b="1" dirty="0"/>
                        <a:t>Location</a:t>
                      </a:r>
                    </a:p>
                  </a:txBody>
                  <a:tcPr>
                    <a:solidFill>
                      <a:schemeClr val="accent5">
                        <a:lumMod val="40000"/>
                        <a:lumOff val="60000"/>
                      </a:schemeClr>
                    </a:solidFill>
                  </a:tcPr>
                </a:tc>
                <a:tc>
                  <a:txBody>
                    <a:bodyPr/>
                    <a:lstStyle/>
                    <a:p>
                      <a:r>
                        <a:rPr lang="en-US" b="1" dirty="0"/>
                        <a:t>Vendor</a:t>
                      </a:r>
                    </a:p>
                  </a:txBody>
                  <a:tcPr>
                    <a:solidFill>
                      <a:schemeClr val="accent5">
                        <a:lumMod val="40000"/>
                        <a:lumOff val="60000"/>
                      </a:schemeClr>
                    </a:solidFill>
                  </a:tcPr>
                </a:tc>
                <a:tc>
                  <a:txBody>
                    <a:bodyPr/>
                    <a:lstStyle/>
                    <a:p>
                      <a:r>
                        <a:rPr lang="en-US" b="1" dirty="0"/>
                        <a:t>Sweetness</a:t>
                      </a:r>
                    </a:p>
                  </a:txBody>
                  <a:tcPr>
                    <a:solidFill>
                      <a:schemeClr val="accent5">
                        <a:lumMod val="40000"/>
                        <a:lumOff val="60000"/>
                      </a:schemeClr>
                    </a:solidFill>
                  </a:tcPr>
                </a:tc>
                <a:tc>
                  <a:txBody>
                    <a:bodyPr/>
                    <a:lstStyle/>
                    <a:p>
                      <a:r>
                        <a:rPr lang="en-US" b="1" dirty="0"/>
                        <a:t>Juiciness</a:t>
                      </a:r>
                    </a:p>
                  </a:txBody>
                  <a:tcPr>
                    <a:solidFill>
                      <a:schemeClr val="accent5">
                        <a:lumMod val="40000"/>
                        <a:lumOff val="60000"/>
                      </a:schemeClr>
                    </a:solidFill>
                  </a:tcPr>
                </a:tc>
                <a:extLst>
                  <a:ext uri="{0D108BD9-81ED-4DB2-BD59-A6C34878D82A}">
                    <a16:rowId xmlns:a16="http://schemas.microsoft.com/office/drawing/2014/main" val="1638523002"/>
                  </a:ext>
                </a:extLst>
              </a:tr>
              <a:tr h="370840">
                <a:tc>
                  <a:txBody>
                    <a:bodyPr/>
                    <a:lstStyle/>
                    <a:p>
                      <a:r>
                        <a:rPr lang="en-US" dirty="0"/>
                        <a:t>Exp1</a:t>
                      </a:r>
                    </a:p>
                  </a:txBody>
                  <a:tcPr>
                    <a:solidFill>
                      <a:schemeClr val="accent5">
                        <a:lumMod val="40000"/>
                        <a:lumOff val="60000"/>
                      </a:schemeClr>
                    </a:solidFill>
                  </a:tcPr>
                </a:tc>
                <a:tc>
                  <a:txBody>
                    <a:bodyPr/>
                    <a:lstStyle/>
                    <a:p>
                      <a:r>
                        <a:rPr lang="en-US" dirty="0"/>
                        <a:t>Bright Yellow</a:t>
                      </a:r>
                    </a:p>
                  </a:txBody>
                  <a:tcPr/>
                </a:tc>
                <a:tc>
                  <a:txBody>
                    <a:bodyPr/>
                    <a:lstStyle/>
                    <a:p>
                      <a:r>
                        <a:rPr lang="en-US" dirty="0"/>
                        <a:t>Any </a:t>
                      </a:r>
                    </a:p>
                  </a:txBody>
                  <a:tcPr/>
                </a:tc>
                <a:tc>
                  <a:txBody>
                    <a:bodyPr/>
                    <a:lstStyle/>
                    <a:p>
                      <a:r>
                        <a:rPr lang="en-US" dirty="0"/>
                        <a:t>local</a:t>
                      </a:r>
                    </a:p>
                  </a:txBody>
                  <a:tcPr/>
                </a:tc>
                <a:tc>
                  <a:txBody>
                    <a:bodyPr/>
                    <a:lstStyle/>
                    <a:p>
                      <a:r>
                        <a:rPr lang="en-US" dirty="0"/>
                        <a:t>known</a:t>
                      </a:r>
                    </a:p>
                  </a:txBody>
                  <a:tcPr/>
                </a:tc>
                <a:tc>
                  <a:txBody>
                    <a:bodyPr/>
                    <a:lstStyle/>
                    <a:p>
                      <a:r>
                        <a:rPr lang="en-US" dirty="0"/>
                        <a:t>Few</a:t>
                      </a:r>
                    </a:p>
                  </a:txBody>
                  <a:tcPr/>
                </a:tc>
                <a:tc>
                  <a:txBody>
                    <a:bodyPr/>
                    <a:lstStyle/>
                    <a:p>
                      <a:endParaRPr lang="en-US"/>
                    </a:p>
                  </a:txBody>
                  <a:tcPr/>
                </a:tc>
                <a:extLst>
                  <a:ext uri="{0D108BD9-81ED-4DB2-BD59-A6C34878D82A}">
                    <a16:rowId xmlns:a16="http://schemas.microsoft.com/office/drawing/2014/main" val="1474108018"/>
                  </a:ext>
                </a:extLst>
              </a:tr>
              <a:tr h="370840">
                <a:tc rowSpan="2">
                  <a:txBody>
                    <a:bodyPr/>
                    <a:lstStyle/>
                    <a:p>
                      <a:r>
                        <a:rPr lang="en-US" dirty="0"/>
                        <a:t>Exp2</a:t>
                      </a:r>
                    </a:p>
                  </a:txBody>
                  <a:tcPr>
                    <a:solidFill>
                      <a:schemeClr val="accent5">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Bright Yellow</a:t>
                      </a:r>
                    </a:p>
                  </a:txBody>
                  <a:tcPr/>
                </a:tc>
                <a:tc>
                  <a:txBody>
                    <a:bodyPr/>
                    <a:lstStyle/>
                    <a:p>
                      <a:r>
                        <a:rPr lang="en-US" dirty="0"/>
                        <a:t>Bigger</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local</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r>
                        <a:rPr lang="en-US" dirty="0"/>
                        <a:t>Known</a:t>
                      </a:r>
                    </a:p>
                  </a:txBody>
                  <a:tcPr/>
                </a:tc>
                <a:tc>
                  <a:txBody>
                    <a:bodyPr/>
                    <a:lstStyle/>
                    <a:p>
                      <a:r>
                        <a:rPr lang="en-US" dirty="0"/>
                        <a:t>100 % Sweet</a:t>
                      </a:r>
                    </a:p>
                  </a:txBody>
                  <a:tcPr/>
                </a:tc>
                <a:tc>
                  <a:txBody>
                    <a:bodyPr/>
                    <a:lstStyle/>
                    <a:p>
                      <a:endParaRPr lang="en-US" dirty="0"/>
                    </a:p>
                  </a:txBody>
                  <a:tcPr/>
                </a:tc>
                <a:extLst>
                  <a:ext uri="{0D108BD9-81ED-4DB2-BD59-A6C34878D82A}">
                    <a16:rowId xmlns:a16="http://schemas.microsoft.com/office/drawing/2014/main" val="2190658869"/>
                  </a:ext>
                </a:extLst>
              </a:tr>
              <a:tr h="370840">
                <a:tc vMerge="1">
                  <a:txBody>
                    <a:bodyPr/>
                    <a:lstStyle/>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Bright Yellow</a:t>
                      </a:r>
                    </a:p>
                  </a:txBody>
                  <a:tcPr/>
                </a:tc>
                <a:tc>
                  <a:txBody>
                    <a:bodyPr/>
                    <a:lstStyle/>
                    <a:p>
                      <a:r>
                        <a:rPr lang="en-US" dirty="0"/>
                        <a:t>Smaller</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local</a:t>
                      </a:r>
                    </a:p>
                  </a:txBody>
                  <a:tcPr/>
                </a:tc>
                <a:tc>
                  <a:txBody>
                    <a:bodyPr/>
                    <a:lstStyle/>
                    <a:p>
                      <a:r>
                        <a:rPr lang="en-US" dirty="0"/>
                        <a:t>known</a:t>
                      </a:r>
                    </a:p>
                  </a:txBody>
                  <a:tcPr/>
                </a:tc>
                <a:tc>
                  <a:txBody>
                    <a:bodyPr/>
                    <a:lstStyle/>
                    <a:p>
                      <a:r>
                        <a:rPr lang="en-US" dirty="0"/>
                        <a:t>50% Sweet</a:t>
                      </a:r>
                    </a:p>
                  </a:txBody>
                  <a:tcPr/>
                </a:tc>
                <a:tc>
                  <a:txBody>
                    <a:bodyPr/>
                    <a:lstStyle/>
                    <a:p>
                      <a:endParaRPr lang="en-US" dirty="0"/>
                    </a:p>
                  </a:txBody>
                  <a:tcPr/>
                </a:tc>
                <a:extLst>
                  <a:ext uri="{0D108BD9-81ED-4DB2-BD59-A6C34878D82A}">
                    <a16:rowId xmlns:a16="http://schemas.microsoft.com/office/drawing/2014/main" val="2092341653"/>
                  </a:ext>
                </a:extLst>
              </a:tr>
              <a:tr h="370840">
                <a:tc>
                  <a:txBody>
                    <a:bodyPr/>
                    <a:lstStyle/>
                    <a:p>
                      <a:r>
                        <a:rPr lang="en-US" dirty="0"/>
                        <a:t>Exp3</a:t>
                      </a:r>
                    </a:p>
                  </a:txBody>
                  <a:tcPr>
                    <a:solidFill>
                      <a:schemeClr val="accent5">
                        <a:lumMod val="40000"/>
                        <a:lumOff val="60000"/>
                      </a:schemeClr>
                    </a:solidFill>
                  </a:tcPr>
                </a:tc>
                <a:tc>
                  <a:txBody>
                    <a:bodyPr/>
                    <a:lstStyle/>
                    <a:p>
                      <a:r>
                        <a:rPr lang="en-US" dirty="0"/>
                        <a:t>Pale Yellow</a:t>
                      </a:r>
                    </a:p>
                  </a:txBody>
                  <a:tcPr/>
                </a:tc>
                <a:tc>
                  <a:txBody>
                    <a:bodyPr/>
                    <a:lstStyle/>
                    <a:p>
                      <a:r>
                        <a:rPr lang="en-US" dirty="0"/>
                        <a:t>Smaller</a:t>
                      </a:r>
                    </a:p>
                  </a:txBody>
                  <a:tcPr/>
                </a:tc>
                <a:tc>
                  <a:txBody>
                    <a:bodyPr/>
                    <a:lstStyle/>
                    <a:p>
                      <a:r>
                        <a:rPr lang="en-US" dirty="0"/>
                        <a:t>local</a:t>
                      </a:r>
                    </a:p>
                  </a:txBody>
                  <a:tcPr/>
                </a:tc>
                <a:tc>
                  <a:txBody>
                    <a:bodyPr/>
                    <a:lstStyle/>
                    <a:p>
                      <a:r>
                        <a:rPr lang="en-US" dirty="0"/>
                        <a:t>unknown</a:t>
                      </a:r>
                    </a:p>
                  </a:txBody>
                  <a:tcPr/>
                </a:tc>
                <a:tc>
                  <a:txBody>
                    <a:bodyPr/>
                    <a:lstStyle/>
                    <a:p>
                      <a:r>
                        <a:rPr lang="en-US" dirty="0"/>
                        <a:t>Sweetest</a:t>
                      </a:r>
                    </a:p>
                  </a:txBody>
                  <a:tcPr/>
                </a:tc>
                <a:tc>
                  <a:txBody>
                    <a:bodyPr/>
                    <a:lstStyle/>
                    <a:p>
                      <a:endParaRPr lang="en-US" dirty="0"/>
                    </a:p>
                  </a:txBody>
                  <a:tcPr/>
                </a:tc>
                <a:extLst>
                  <a:ext uri="{0D108BD9-81ED-4DB2-BD59-A6C34878D82A}">
                    <a16:rowId xmlns:a16="http://schemas.microsoft.com/office/drawing/2014/main" val="964950027"/>
                  </a:ext>
                </a:extLst>
              </a:tr>
              <a:tr h="370840">
                <a:tc>
                  <a:txBody>
                    <a:bodyPr/>
                    <a:lstStyle/>
                    <a:p>
                      <a:r>
                        <a:rPr lang="en-US" dirty="0"/>
                        <a:t>Exp4</a:t>
                      </a:r>
                    </a:p>
                  </a:txBody>
                  <a:tcPr>
                    <a:solidFill>
                      <a:schemeClr val="accent5">
                        <a:lumMod val="40000"/>
                        <a:lumOff val="60000"/>
                      </a:schemeClr>
                    </a:solidFill>
                  </a:tcPr>
                </a:tc>
                <a:tc gridSpan="5">
                  <a:txBody>
                    <a:bodyPr/>
                    <a:lstStyle/>
                    <a:p>
                      <a:pPr algn="ctr"/>
                      <a:r>
                        <a:rPr lang="en-US" dirty="0"/>
                        <a:t>Soft </a:t>
                      </a:r>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a:txBody>
                    <a:bodyPr/>
                    <a:lstStyle/>
                    <a:p>
                      <a:r>
                        <a:rPr lang="en-US" dirty="0"/>
                        <a:t>Jucy </a:t>
                      </a:r>
                    </a:p>
                  </a:txBody>
                  <a:tcPr/>
                </a:tc>
                <a:extLst>
                  <a:ext uri="{0D108BD9-81ED-4DB2-BD59-A6C34878D82A}">
                    <a16:rowId xmlns:a16="http://schemas.microsoft.com/office/drawing/2014/main" val="2945386079"/>
                  </a:ext>
                </a:extLst>
              </a:tr>
              <a:tr h="370840">
                <a:tc>
                  <a:txBody>
                    <a:bodyPr/>
                    <a:lstStyle/>
                    <a:p>
                      <a:r>
                        <a:rPr lang="en-US" dirty="0"/>
                        <a:t>Exp5</a:t>
                      </a:r>
                    </a:p>
                  </a:txBody>
                  <a:tcPr>
                    <a:solidFill>
                      <a:schemeClr val="accent5">
                        <a:lumMod val="40000"/>
                        <a:lumOff val="60000"/>
                      </a:schemeClr>
                    </a:solidFill>
                  </a:tcPr>
                </a:tc>
                <a:tc>
                  <a:txBody>
                    <a:bodyPr/>
                    <a:lstStyle/>
                    <a:p>
                      <a:r>
                        <a:rPr lang="en-US" dirty="0"/>
                        <a:t>Green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Any </a:t>
                      </a:r>
                    </a:p>
                  </a:txBody>
                  <a:tcPr/>
                </a:tc>
                <a:tc>
                  <a:txBody>
                    <a:bodyPr/>
                    <a:lstStyle/>
                    <a:p>
                      <a:r>
                        <a:rPr lang="en-US" dirty="0"/>
                        <a:t>Foreign </a:t>
                      </a:r>
                    </a:p>
                  </a:txBody>
                  <a:tcPr/>
                </a:tc>
                <a:tc>
                  <a:txBody>
                    <a:bodyPr/>
                    <a:lstStyle/>
                    <a:p>
                      <a:r>
                        <a:rPr lang="en-US" dirty="0"/>
                        <a:t>unknown</a:t>
                      </a:r>
                    </a:p>
                  </a:txBody>
                  <a:tcPr/>
                </a:tc>
                <a:tc>
                  <a:txBody>
                    <a:bodyPr/>
                    <a:lstStyle/>
                    <a:p>
                      <a:r>
                        <a:rPr lang="en-US" dirty="0"/>
                        <a:t>Sweetest</a:t>
                      </a:r>
                    </a:p>
                  </a:txBody>
                  <a:tcPr/>
                </a:tc>
                <a:tc>
                  <a:txBody>
                    <a:bodyPr/>
                    <a:lstStyle/>
                    <a:p>
                      <a:endParaRPr lang="en-US" dirty="0"/>
                    </a:p>
                  </a:txBody>
                  <a:tcPr/>
                </a:tc>
                <a:extLst>
                  <a:ext uri="{0D108BD9-81ED-4DB2-BD59-A6C34878D82A}">
                    <a16:rowId xmlns:a16="http://schemas.microsoft.com/office/drawing/2014/main" val="772477699"/>
                  </a:ext>
                </a:extLst>
              </a:tr>
              <a:tr h="370840">
                <a:tc>
                  <a:txBody>
                    <a:bodyPr/>
                    <a:lstStyle/>
                    <a:p>
                      <a:r>
                        <a:rPr lang="en-US" dirty="0"/>
                        <a:t>Exp6</a:t>
                      </a:r>
                    </a:p>
                  </a:txBody>
                  <a:tcPr>
                    <a:solidFill>
                      <a:schemeClr val="accent5">
                        <a:lumMod val="40000"/>
                        <a:lumOff val="60000"/>
                      </a:schemeClr>
                    </a:solidFill>
                  </a:tcPr>
                </a:tc>
                <a:tc gridSpan="5">
                  <a:txBody>
                    <a:bodyPr/>
                    <a:lstStyle/>
                    <a:p>
                      <a:r>
                        <a:rPr lang="en-US" dirty="0"/>
                        <a:t>Repeat the learning process for Apple</a:t>
                      </a:r>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a:txBody>
                    <a:bodyPr/>
                    <a:lstStyle/>
                    <a:p>
                      <a:endParaRPr lang="en-US" dirty="0"/>
                    </a:p>
                  </a:txBody>
                  <a:tcPr/>
                </a:tc>
                <a:extLst>
                  <a:ext uri="{0D108BD9-81ED-4DB2-BD59-A6C34878D82A}">
                    <a16:rowId xmlns:a16="http://schemas.microsoft.com/office/drawing/2014/main" val="3027981570"/>
                  </a:ext>
                </a:extLst>
              </a:tr>
            </a:tbl>
          </a:graphicData>
        </a:graphic>
      </p:graphicFrame>
      <p:pic>
        <p:nvPicPr>
          <p:cNvPr id="5" name="Picture 4">
            <a:extLst>
              <a:ext uri="{FF2B5EF4-FFF2-40B4-BE49-F238E27FC236}">
                <a16:creationId xmlns:a16="http://schemas.microsoft.com/office/drawing/2014/main" id="{F374C7C7-71E6-4127-A300-86EAFD25B44A}"/>
              </a:ext>
            </a:extLst>
          </p:cNvPr>
          <p:cNvPicPr>
            <a:picLocks noChangeAspect="1"/>
          </p:cNvPicPr>
          <p:nvPr/>
        </p:nvPicPr>
        <p:blipFill>
          <a:blip r:embed="rId4"/>
          <a:stretch>
            <a:fillRect/>
          </a:stretch>
        </p:blipFill>
        <p:spPr>
          <a:xfrm>
            <a:off x="620994" y="3837855"/>
            <a:ext cx="402502" cy="352189"/>
          </a:xfrm>
          <a:prstGeom prst="rect">
            <a:avLst/>
          </a:prstGeom>
        </p:spPr>
      </p:pic>
    </p:spTree>
    <p:extLst>
      <p:ext uri="{BB962C8B-B14F-4D97-AF65-F5344CB8AC3E}">
        <p14:creationId xmlns:p14="http://schemas.microsoft.com/office/powerpoint/2010/main" val="20111669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6BD5A-9A03-4ECD-BF5A-DB9E328F3F79}"/>
              </a:ext>
            </a:extLst>
          </p:cNvPr>
          <p:cNvSpPr>
            <a:spLocks noGrp="1"/>
          </p:cNvSpPr>
          <p:nvPr>
            <p:ph type="title"/>
          </p:nvPr>
        </p:nvSpPr>
        <p:spPr>
          <a:solidFill>
            <a:schemeClr val="tx2">
              <a:lumMod val="20000"/>
              <a:lumOff val="80000"/>
            </a:schemeClr>
          </a:solidFill>
        </p:spPr>
        <p:txBody>
          <a:bodyPr/>
          <a:lstStyle/>
          <a:p>
            <a:r>
              <a:rPr lang="en-US" b="1" dirty="0"/>
              <a:t>1.Fundamentals of Machine Learning </a:t>
            </a:r>
          </a:p>
        </p:txBody>
      </p:sp>
      <p:sp>
        <p:nvSpPr>
          <p:cNvPr id="3" name="Content Placeholder 2">
            <a:extLst>
              <a:ext uri="{FF2B5EF4-FFF2-40B4-BE49-F238E27FC236}">
                <a16:creationId xmlns:a16="http://schemas.microsoft.com/office/drawing/2014/main" id="{B6ECA145-1242-44F6-9B6C-78C7FF760614}"/>
              </a:ext>
            </a:extLst>
          </p:cNvPr>
          <p:cNvSpPr>
            <a:spLocks noGrp="1"/>
          </p:cNvSpPr>
          <p:nvPr>
            <p:ph idx="1"/>
          </p:nvPr>
        </p:nvSpPr>
        <p:spPr/>
        <p:txBody>
          <a:bodyPr>
            <a:normAutofit lnSpcReduction="10000"/>
          </a:bodyPr>
          <a:lstStyle/>
          <a:p>
            <a:pPr marL="514350" indent="-514350">
              <a:buFont typeface="+mj-lt"/>
              <a:buAutoNum type="alphaLcParenR"/>
            </a:pPr>
            <a:r>
              <a:rPr lang="en-US" b="1" dirty="0"/>
              <a:t>Why Machine Learning </a:t>
            </a:r>
          </a:p>
          <a:p>
            <a:pPr marL="514350" indent="-514350">
              <a:buFont typeface="+mj-lt"/>
              <a:buAutoNum type="alphaLcParenR"/>
            </a:pPr>
            <a:r>
              <a:rPr lang="en-US" b="1" dirty="0"/>
              <a:t>What is Machine Learning ?</a:t>
            </a:r>
          </a:p>
          <a:p>
            <a:pPr marL="514350" indent="-514350">
              <a:buFont typeface="+mj-lt"/>
              <a:buAutoNum type="alphaLcParenR"/>
            </a:pPr>
            <a:r>
              <a:rPr lang="en-US" b="1" dirty="0"/>
              <a:t>How Does ML Works </a:t>
            </a:r>
          </a:p>
          <a:p>
            <a:pPr marL="514350" indent="-514350">
              <a:buFont typeface="+mj-lt"/>
              <a:buAutoNum type="alphaLcParenR"/>
            </a:pPr>
            <a:r>
              <a:rPr lang="en-US" b="1" dirty="0"/>
              <a:t>ML Applications </a:t>
            </a:r>
          </a:p>
          <a:p>
            <a:pPr marL="514350" indent="-514350">
              <a:buFont typeface="+mj-lt"/>
              <a:buAutoNum type="alphaLcParenR"/>
            </a:pPr>
            <a:r>
              <a:rPr lang="en-US" b="1" dirty="0"/>
              <a:t>ML Use Cases </a:t>
            </a:r>
          </a:p>
          <a:p>
            <a:pPr marL="514350" indent="-514350">
              <a:buFont typeface="+mj-lt"/>
              <a:buAutoNum type="alphaLcParenR"/>
            </a:pPr>
            <a:r>
              <a:rPr lang="en-US" b="1" dirty="0"/>
              <a:t>Understanding ML using Analogy </a:t>
            </a:r>
          </a:p>
          <a:p>
            <a:pPr marL="514350" indent="-514350">
              <a:buFont typeface="+mj-lt"/>
              <a:buAutoNum type="alphaLcParenR"/>
            </a:pPr>
            <a:r>
              <a:rPr lang="en-US" b="1" dirty="0"/>
              <a:t>AI , ML and DL</a:t>
            </a:r>
          </a:p>
          <a:p>
            <a:pPr marL="514350" indent="-514350">
              <a:buFont typeface="+mj-lt"/>
              <a:buAutoNum type="alphaLcParenR"/>
            </a:pPr>
            <a:r>
              <a:rPr lang="en-US" b="1" dirty="0"/>
              <a:t>Machine Learning Python Tools. </a:t>
            </a:r>
          </a:p>
          <a:p>
            <a:pPr marL="514350" indent="-514350">
              <a:buFont typeface="+mj-lt"/>
              <a:buAutoNum type="alphaLcParenR"/>
            </a:pPr>
            <a:r>
              <a:rPr lang="en-US" b="1" dirty="0"/>
              <a:t>Simple machine learning application. </a:t>
            </a:r>
            <a:endParaRPr lang="en-US" dirty="0"/>
          </a:p>
        </p:txBody>
      </p:sp>
    </p:spTree>
    <p:extLst>
      <p:ext uri="{BB962C8B-B14F-4D97-AF65-F5344CB8AC3E}">
        <p14:creationId xmlns:p14="http://schemas.microsoft.com/office/powerpoint/2010/main" val="26630874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92B672-48C5-4EBF-A979-80DD50E91238}"/>
              </a:ext>
            </a:extLst>
          </p:cNvPr>
          <p:cNvSpPr>
            <a:spLocks noGrp="1"/>
          </p:cNvSpPr>
          <p:nvPr>
            <p:ph type="title"/>
          </p:nvPr>
        </p:nvSpPr>
        <p:spPr>
          <a:xfrm>
            <a:off x="0" y="18255"/>
            <a:ext cx="12192000" cy="858823"/>
          </a:xfrm>
          <a:solidFill>
            <a:schemeClr val="accent1">
              <a:lumMod val="20000"/>
              <a:lumOff val="80000"/>
            </a:schemeClr>
          </a:solidFill>
        </p:spPr>
        <p:txBody>
          <a:bodyPr>
            <a:normAutofit/>
          </a:bodyPr>
          <a:lstStyle/>
          <a:p>
            <a:r>
              <a:rPr lang="en-US" b="1" dirty="0"/>
              <a:t>Testing Phase</a:t>
            </a:r>
            <a:endParaRPr lang="en-US" dirty="0"/>
          </a:p>
        </p:txBody>
      </p:sp>
      <p:sp>
        <p:nvSpPr>
          <p:cNvPr id="3" name="Content Placeholder 2">
            <a:extLst>
              <a:ext uri="{FF2B5EF4-FFF2-40B4-BE49-F238E27FC236}">
                <a16:creationId xmlns:a16="http://schemas.microsoft.com/office/drawing/2014/main" id="{69FAC9F0-142F-4849-9092-CCEC0966FAC7}"/>
              </a:ext>
            </a:extLst>
          </p:cNvPr>
          <p:cNvSpPr>
            <a:spLocks noGrp="1"/>
          </p:cNvSpPr>
          <p:nvPr>
            <p:ph idx="1"/>
          </p:nvPr>
        </p:nvSpPr>
        <p:spPr>
          <a:xfrm>
            <a:off x="251927" y="1825625"/>
            <a:ext cx="5601757" cy="4351338"/>
          </a:xfrm>
        </p:spPr>
        <p:txBody>
          <a:bodyPr>
            <a:normAutofit/>
          </a:bodyPr>
          <a:lstStyle/>
          <a:p>
            <a:pPr algn="just"/>
            <a:r>
              <a:rPr lang="en-US" sz="2000" dirty="0"/>
              <a:t>Next time when you go shopping, you will measure the characteristics of the mangoes which you are purchasing(</a:t>
            </a:r>
            <a:r>
              <a:rPr lang="en-US" sz="2000" b="1" dirty="0"/>
              <a:t>test data</a:t>
            </a:r>
            <a:r>
              <a:rPr lang="en-US" sz="2000" dirty="0"/>
              <a:t>)and feed it to the Machine Learning algorithm.</a:t>
            </a:r>
          </a:p>
          <a:p>
            <a:pPr algn="just"/>
            <a:r>
              <a:rPr lang="en-US" sz="2000" dirty="0"/>
              <a:t> It will use the model which was computed earlier </a:t>
            </a:r>
            <a:r>
              <a:rPr lang="en-US" sz="2000" b="1" i="1" dirty="0"/>
              <a:t>to predict if the mangoes are sweet, ripe and/or juicy</a:t>
            </a:r>
            <a:r>
              <a:rPr lang="en-US" sz="2000" dirty="0"/>
              <a:t>. </a:t>
            </a:r>
          </a:p>
          <a:p>
            <a:pPr algn="just"/>
            <a:r>
              <a:rPr lang="en-US" sz="2000" dirty="0"/>
              <a:t>Finally, you can now shop for mangoes with great confidence, without worrying about the details of how to choose the best mangoes.</a:t>
            </a:r>
          </a:p>
        </p:txBody>
      </p:sp>
      <p:pic>
        <p:nvPicPr>
          <p:cNvPr id="17410" name="Picture 2" descr="Testing - Machine Learning Tutorial">
            <a:extLst>
              <a:ext uri="{FF2B5EF4-FFF2-40B4-BE49-F238E27FC236}">
                <a16:creationId xmlns:a16="http://schemas.microsoft.com/office/drawing/2014/main" id="{B633C10F-1B8C-4012-8AC6-3316EDD8909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3891" r="3965"/>
          <a:stretch/>
        </p:blipFill>
        <p:spPr bwMode="auto">
          <a:xfrm>
            <a:off x="6338316" y="1904281"/>
            <a:ext cx="5074070" cy="42726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654001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668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3B0C2A6D-FF0C-43FF-802E-EF52578ED9D1}"/>
              </a:ext>
            </a:extLst>
          </p:cNvPr>
          <p:cNvSpPr txBox="1">
            <a:spLocks/>
          </p:cNvSpPr>
          <p:nvPr/>
        </p:nvSpPr>
        <p:spPr>
          <a:xfrm>
            <a:off x="838200" y="365125"/>
            <a:ext cx="4069702" cy="61458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f. AI , ML and DL</a:t>
            </a:r>
            <a:endParaRPr lang="en-US" dirty="0"/>
          </a:p>
        </p:txBody>
      </p:sp>
      <p:pic>
        <p:nvPicPr>
          <p:cNvPr id="2" name="Picture 1">
            <a:extLst>
              <a:ext uri="{FF2B5EF4-FFF2-40B4-BE49-F238E27FC236}">
                <a16:creationId xmlns:a16="http://schemas.microsoft.com/office/drawing/2014/main" id="{5B7B0430-36DC-4F9A-ABF1-E111BDDF0AD4}"/>
              </a:ext>
            </a:extLst>
          </p:cNvPr>
          <p:cNvPicPr>
            <a:picLocks noChangeAspect="1"/>
          </p:cNvPicPr>
          <p:nvPr/>
        </p:nvPicPr>
        <p:blipFill>
          <a:blip r:embed="rId2"/>
          <a:stretch>
            <a:fillRect/>
          </a:stretch>
        </p:blipFill>
        <p:spPr>
          <a:xfrm>
            <a:off x="1490662" y="1094649"/>
            <a:ext cx="9210675" cy="4914900"/>
          </a:xfrm>
          <a:prstGeom prst="rect">
            <a:avLst/>
          </a:prstGeom>
        </p:spPr>
      </p:pic>
    </p:spTree>
    <p:extLst>
      <p:ext uri="{BB962C8B-B14F-4D97-AF65-F5344CB8AC3E}">
        <p14:creationId xmlns:p14="http://schemas.microsoft.com/office/powerpoint/2010/main" val="25963224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43645B-75F3-4EDF-B316-A3BA28B79A55}"/>
              </a:ext>
            </a:extLst>
          </p:cNvPr>
          <p:cNvSpPr>
            <a:spLocks noGrp="1"/>
          </p:cNvSpPr>
          <p:nvPr>
            <p:ph type="title"/>
          </p:nvPr>
        </p:nvSpPr>
        <p:spPr>
          <a:xfrm>
            <a:off x="739726" y="2236128"/>
            <a:ext cx="10515600" cy="1325563"/>
          </a:xfrm>
          <a:solidFill>
            <a:schemeClr val="accent1">
              <a:lumMod val="40000"/>
              <a:lumOff val="60000"/>
            </a:schemeClr>
          </a:solidFill>
        </p:spPr>
        <p:txBody>
          <a:bodyPr/>
          <a:lstStyle/>
          <a:p>
            <a:r>
              <a:rPr lang="en-US" b="1" dirty="0"/>
              <a:t>g. Open Source Machine Learning Tools</a:t>
            </a:r>
          </a:p>
        </p:txBody>
      </p:sp>
      <p:sp>
        <p:nvSpPr>
          <p:cNvPr id="3" name="Footer Placeholder 2">
            <a:extLst>
              <a:ext uri="{FF2B5EF4-FFF2-40B4-BE49-F238E27FC236}">
                <a16:creationId xmlns:a16="http://schemas.microsoft.com/office/drawing/2014/main" id="{05619624-4AFA-4644-98CE-FFCDB0946990}"/>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284504064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1D37DB-9911-4A16-90EA-2FF20B05FA77}"/>
              </a:ext>
            </a:extLst>
          </p:cNvPr>
          <p:cNvSpPr>
            <a:spLocks noGrp="1"/>
          </p:cNvSpPr>
          <p:nvPr>
            <p:ph type="title"/>
          </p:nvPr>
        </p:nvSpPr>
        <p:spPr>
          <a:solidFill>
            <a:schemeClr val="accent1">
              <a:lumMod val="60000"/>
              <a:lumOff val="40000"/>
            </a:schemeClr>
          </a:solidFill>
        </p:spPr>
        <p:txBody>
          <a:bodyPr/>
          <a:lstStyle/>
          <a:p>
            <a:r>
              <a:rPr lang="en-US" b="1" dirty="0"/>
              <a:t>Open Source Too</a:t>
            </a:r>
            <a:r>
              <a:rPr lang="en-US" dirty="0"/>
              <a:t>ls </a:t>
            </a:r>
          </a:p>
        </p:txBody>
      </p:sp>
      <p:sp>
        <p:nvSpPr>
          <p:cNvPr id="3" name="Content Placeholder 2">
            <a:extLst>
              <a:ext uri="{FF2B5EF4-FFF2-40B4-BE49-F238E27FC236}">
                <a16:creationId xmlns:a16="http://schemas.microsoft.com/office/drawing/2014/main" id="{0D46460D-FF13-48C1-9440-4AF74AD5BA93}"/>
              </a:ext>
            </a:extLst>
          </p:cNvPr>
          <p:cNvSpPr>
            <a:spLocks noGrp="1"/>
          </p:cNvSpPr>
          <p:nvPr>
            <p:ph idx="1"/>
          </p:nvPr>
        </p:nvSpPr>
        <p:spPr>
          <a:xfrm>
            <a:off x="838200" y="1825625"/>
            <a:ext cx="4001086" cy="4351338"/>
          </a:xfrm>
        </p:spPr>
        <p:txBody>
          <a:bodyPr>
            <a:normAutofit fontScale="92500" lnSpcReduction="20000"/>
          </a:bodyPr>
          <a:lstStyle/>
          <a:p>
            <a:pPr marL="514350" indent="-514350">
              <a:buFont typeface="+mj-lt"/>
              <a:buAutoNum type="arabicPeriod"/>
            </a:pPr>
            <a:r>
              <a:rPr lang="en-US" dirty="0"/>
              <a:t>Scikit Learn </a:t>
            </a:r>
          </a:p>
          <a:p>
            <a:pPr marL="514350" indent="-514350">
              <a:buFont typeface="+mj-lt"/>
              <a:buAutoNum type="arabicPeriod"/>
            </a:pPr>
            <a:r>
              <a:rPr lang="en-US" dirty="0"/>
              <a:t>Shogun</a:t>
            </a:r>
          </a:p>
          <a:p>
            <a:pPr marL="514350" indent="-514350">
              <a:buFont typeface="+mj-lt"/>
              <a:buAutoNum type="arabicPeriod"/>
            </a:pPr>
            <a:r>
              <a:rPr lang="en-US" dirty="0"/>
              <a:t>Accord.NET Framework</a:t>
            </a:r>
          </a:p>
          <a:p>
            <a:pPr marL="514350" indent="-514350">
              <a:buFont typeface="+mj-lt"/>
              <a:buAutoNum type="arabicPeriod"/>
            </a:pPr>
            <a:r>
              <a:rPr lang="en-US" dirty="0"/>
              <a:t>Spark </a:t>
            </a:r>
            <a:r>
              <a:rPr lang="en-US" dirty="0" err="1"/>
              <a:t>MLlib</a:t>
            </a:r>
            <a:endParaRPr lang="en-US" dirty="0"/>
          </a:p>
          <a:p>
            <a:pPr marL="514350" indent="-514350">
              <a:buFont typeface="+mj-lt"/>
              <a:buAutoNum type="arabicPeriod"/>
            </a:pPr>
            <a:r>
              <a:rPr lang="en-US" dirty="0"/>
              <a:t>H20</a:t>
            </a:r>
          </a:p>
          <a:p>
            <a:pPr marL="514350" indent="-514350">
              <a:buFont typeface="+mj-lt"/>
              <a:buAutoNum type="arabicPeriod"/>
            </a:pPr>
            <a:r>
              <a:rPr lang="en-US" dirty="0" err="1"/>
              <a:t>Coudera</a:t>
            </a:r>
            <a:r>
              <a:rPr lang="en-US" dirty="0"/>
              <a:t> Oryx</a:t>
            </a:r>
          </a:p>
          <a:p>
            <a:pPr marL="514350" indent="-514350">
              <a:buFont typeface="+mj-lt"/>
              <a:buAutoNum type="arabicPeriod"/>
            </a:pPr>
            <a:r>
              <a:rPr lang="en-US" dirty="0" err="1"/>
              <a:t>GoLearn</a:t>
            </a:r>
            <a:endParaRPr lang="en-US" dirty="0"/>
          </a:p>
          <a:p>
            <a:pPr marL="514350" indent="-514350">
              <a:buFont typeface="+mj-lt"/>
              <a:buAutoNum type="arabicPeriod"/>
            </a:pPr>
            <a:r>
              <a:rPr lang="en-US" dirty="0"/>
              <a:t>Weka</a:t>
            </a:r>
          </a:p>
          <a:p>
            <a:pPr marL="514350" indent="-514350">
              <a:buFont typeface="+mj-lt"/>
              <a:buAutoNum type="arabicPeriod"/>
            </a:pPr>
            <a:r>
              <a:rPr lang="en-US" dirty="0"/>
              <a:t>Deep Learn.js</a:t>
            </a:r>
          </a:p>
          <a:p>
            <a:pPr marL="514350" indent="-514350">
              <a:buFont typeface="+mj-lt"/>
              <a:buAutoNum type="arabicPeriod"/>
            </a:pPr>
            <a:r>
              <a:rPr lang="en-US" dirty="0" err="1"/>
              <a:t>ConvNet.Js</a:t>
            </a:r>
            <a:endParaRPr lang="en-US" dirty="0"/>
          </a:p>
          <a:p>
            <a:pPr marL="514350" indent="-514350">
              <a:buFont typeface="+mj-lt"/>
              <a:buAutoNum type="arabicPeriod"/>
            </a:pPr>
            <a:endParaRPr lang="en-US" dirty="0"/>
          </a:p>
        </p:txBody>
      </p:sp>
      <p:sp>
        <p:nvSpPr>
          <p:cNvPr id="4" name="Content Placeholder 2">
            <a:extLst>
              <a:ext uri="{FF2B5EF4-FFF2-40B4-BE49-F238E27FC236}">
                <a16:creationId xmlns:a16="http://schemas.microsoft.com/office/drawing/2014/main" id="{1D058678-9285-4585-9AFB-9C5AB58B8D7E}"/>
              </a:ext>
            </a:extLst>
          </p:cNvPr>
          <p:cNvSpPr txBox="1">
            <a:spLocks/>
          </p:cNvSpPr>
          <p:nvPr/>
        </p:nvSpPr>
        <p:spPr>
          <a:xfrm>
            <a:off x="6096000" y="1679185"/>
            <a:ext cx="5257800" cy="435133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mj-lt"/>
              <a:buAutoNum type="arabicPeriod" startAt="11"/>
            </a:pPr>
            <a:r>
              <a:rPr lang="en-US" dirty="0" err="1"/>
              <a:t>OpenAI</a:t>
            </a:r>
            <a:r>
              <a:rPr lang="en-US" dirty="0"/>
              <a:t> </a:t>
            </a:r>
          </a:p>
          <a:p>
            <a:pPr marL="514350" indent="-514350">
              <a:buFont typeface="+mj-lt"/>
              <a:buAutoNum type="arabicPeriod" startAt="11"/>
            </a:pPr>
            <a:r>
              <a:rPr lang="en-US" dirty="0"/>
              <a:t>TensorFlow</a:t>
            </a:r>
          </a:p>
          <a:p>
            <a:pPr marL="514350" indent="-514350">
              <a:buFont typeface="+mj-lt"/>
              <a:buAutoNum type="arabicPeriod" startAt="11"/>
            </a:pPr>
            <a:r>
              <a:rPr lang="en-US" dirty="0" err="1"/>
              <a:t>Keras</a:t>
            </a:r>
            <a:endParaRPr lang="en-US" dirty="0"/>
          </a:p>
          <a:p>
            <a:pPr marL="514350" indent="-514350">
              <a:buFont typeface="+mj-lt"/>
              <a:buAutoNum type="arabicPeriod" startAt="11"/>
            </a:pPr>
            <a:r>
              <a:rPr lang="en-US" dirty="0" err="1"/>
              <a:t>Charnn</a:t>
            </a:r>
            <a:endParaRPr lang="en-US" dirty="0"/>
          </a:p>
          <a:p>
            <a:pPr marL="514350" indent="-514350">
              <a:buFont typeface="+mj-lt"/>
              <a:buAutoNum type="arabicPeriod" startAt="11"/>
            </a:pPr>
            <a:r>
              <a:rPr lang="en-US" dirty="0"/>
              <a:t>Paddle</a:t>
            </a:r>
          </a:p>
          <a:p>
            <a:pPr marL="514350" indent="-514350">
              <a:buFont typeface="+mj-lt"/>
              <a:buAutoNum type="arabicPeriod" startAt="11"/>
            </a:pPr>
            <a:r>
              <a:rPr lang="en-US" dirty="0"/>
              <a:t>CNTK</a:t>
            </a:r>
          </a:p>
          <a:p>
            <a:pPr marL="514350" indent="-514350">
              <a:buFont typeface="+mj-lt"/>
              <a:buAutoNum type="arabicPeriod" startAt="11"/>
            </a:pPr>
            <a:r>
              <a:rPr lang="en-US" dirty="0"/>
              <a:t>R</a:t>
            </a:r>
          </a:p>
          <a:p>
            <a:pPr marL="514350" indent="-514350">
              <a:buFont typeface="+mj-lt"/>
              <a:buAutoNum type="arabicPeriod" startAt="11"/>
            </a:pPr>
            <a:r>
              <a:rPr lang="en-US" dirty="0"/>
              <a:t>Monte Carlo ML Library</a:t>
            </a:r>
          </a:p>
          <a:p>
            <a:pPr marL="514350" indent="-514350">
              <a:buFont typeface="+mj-lt"/>
              <a:buAutoNum type="arabicPeriod" startAt="11"/>
            </a:pPr>
            <a:r>
              <a:rPr lang="en-US" dirty="0"/>
              <a:t>Octave Forge </a:t>
            </a:r>
          </a:p>
          <a:p>
            <a:pPr marL="514350" indent="-514350">
              <a:buFont typeface="+mj-lt"/>
              <a:buAutoNum type="arabicPeriod" startAt="11"/>
            </a:pPr>
            <a:endParaRPr lang="en-US" dirty="0"/>
          </a:p>
          <a:p>
            <a:pPr marL="514350" indent="-514350">
              <a:buFont typeface="+mj-lt"/>
              <a:buAutoNum type="arabicPeriod" startAt="11"/>
            </a:pPr>
            <a:endParaRPr lang="en-US" dirty="0"/>
          </a:p>
        </p:txBody>
      </p:sp>
      <p:sp>
        <p:nvSpPr>
          <p:cNvPr id="5" name="Footer Placeholder 4">
            <a:extLst>
              <a:ext uri="{FF2B5EF4-FFF2-40B4-BE49-F238E27FC236}">
                <a16:creationId xmlns:a16="http://schemas.microsoft.com/office/drawing/2014/main" id="{D771380C-CE6E-4455-BC47-B7F65EDDFD4C}"/>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260542557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AF75B5-050D-4BFD-ADD2-7F11FE0946C0}"/>
              </a:ext>
            </a:extLst>
          </p:cNvPr>
          <p:cNvSpPr>
            <a:spLocks noGrp="1"/>
          </p:cNvSpPr>
          <p:nvPr>
            <p:ph type="title"/>
          </p:nvPr>
        </p:nvSpPr>
        <p:spPr>
          <a:solidFill>
            <a:schemeClr val="accent1">
              <a:lumMod val="60000"/>
              <a:lumOff val="40000"/>
            </a:schemeClr>
          </a:solidFill>
        </p:spPr>
        <p:txBody>
          <a:bodyPr/>
          <a:lstStyle/>
          <a:p>
            <a:r>
              <a:rPr lang="en-US" b="1" dirty="0"/>
              <a:t>Commercial Tools</a:t>
            </a:r>
          </a:p>
        </p:txBody>
      </p:sp>
      <p:sp>
        <p:nvSpPr>
          <p:cNvPr id="3" name="Content Placeholder 2">
            <a:extLst>
              <a:ext uri="{FF2B5EF4-FFF2-40B4-BE49-F238E27FC236}">
                <a16:creationId xmlns:a16="http://schemas.microsoft.com/office/drawing/2014/main" id="{B5224F7C-FCDD-4A14-988D-04F05F75C6CF}"/>
              </a:ext>
            </a:extLst>
          </p:cNvPr>
          <p:cNvSpPr>
            <a:spLocks noGrp="1"/>
          </p:cNvSpPr>
          <p:nvPr>
            <p:ph idx="1"/>
          </p:nvPr>
        </p:nvSpPr>
        <p:spPr/>
        <p:txBody>
          <a:bodyPr/>
          <a:lstStyle/>
          <a:p>
            <a:pPr marL="514350" indent="-514350">
              <a:buFont typeface="+mj-lt"/>
              <a:buAutoNum type="arabicPeriod"/>
            </a:pPr>
            <a:r>
              <a:rPr lang="en-US" dirty="0"/>
              <a:t>Microsoft Azure Machine Learning </a:t>
            </a:r>
          </a:p>
          <a:p>
            <a:pPr marL="514350" indent="-514350">
              <a:buFont typeface="+mj-lt"/>
              <a:buAutoNum type="arabicPeriod"/>
            </a:pPr>
            <a:r>
              <a:rPr lang="en-US" dirty="0"/>
              <a:t>SAS Enterprise Miner </a:t>
            </a:r>
          </a:p>
          <a:p>
            <a:pPr marL="514350" indent="-514350">
              <a:buFont typeface="+mj-lt"/>
              <a:buAutoNum type="arabicPeriod"/>
            </a:pPr>
            <a:r>
              <a:rPr lang="en-US" dirty="0"/>
              <a:t>IBM SPSS Modeler</a:t>
            </a:r>
          </a:p>
          <a:p>
            <a:pPr marL="514350" indent="-514350">
              <a:buFont typeface="+mj-lt"/>
              <a:buAutoNum type="arabicPeriod"/>
            </a:pPr>
            <a:r>
              <a:rPr lang="en-US" dirty="0"/>
              <a:t>RapidMiner</a:t>
            </a:r>
          </a:p>
          <a:p>
            <a:pPr marL="514350" indent="-514350">
              <a:buFont typeface="+mj-lt"/>
              <a:buAutoNum type="arabicPeriod"/>
            </a:pPr>
            <a:r>
              <a:rPr lang="en-US" dirty="0"/>
              <a:t>Apache Mahout</a:t>
            </a:r>
          </a:p>
          <a:p>
            <a:pPr marL="514350" indent="-514350">
              <a:buFont typeface="+mj-lt"/>
              <a:buAutoNum type="arabicPeriod"/>
            </a:pPr>
            <a:r>
              <a:rPr lang="en-US" dirty="0"/>
              <a:t>MATLAB</a:t>
            </a:r>
          </a:p>
          <a:p>
            <a:pPr marL="514350" indent="-514350">
              <a:buFont typeface="+mj-lt"/>
              <a:buAutoNum type="arabicPeriod"/>
            </a:pPr>
            <a:r>
              <a:rPr lang="en-US" dirty="0"/>
              <a:t>Oracle Data Mining</a:t>
            </a:r>
          </a:p>
          <a:p>
            <a:endParaRPr lang="en-US" dirty="0"/>
          </a:p>
        </p:txBody>
      </p:sp>
      <p:sp>
        <p:nvSpPr>
          <p:cNvPr id="4" name="Footer Placeholder 3">
            <a:extLst>
              <a:ext uri="{FF2B5EF4-FFF2-40B4-BE49-F238E27FC236}">
                <a16:creationId xmlns:a16="http://schemas.microsoft.com/office/drawing/2014/main" id="{B2E8027C-926D-4D98-A207-A83B4716E2E2}"/>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399002058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00DF0C6-4443-4BA6-AB07-F8DB54D8427D}"/>
              </a:ext>
            </a:extLst>
          </p:cNvPr>
          <p:cNvSpPr txBox="1"/>
          <p:nvPr/>
        </p:nvSpPr>
        <p:spPr>
          <a:xfrm>
            <a:off x="345232" y="317241"/>
            <a:ext cx="11140752" cy="769441"/>
          </a:xfrm>
          <a:prstGeom prst="rect">
            <a:avLst/>
          </a:prstGeom>
          <a:solidFill>
            <a:schemeClr val="accent5">
              <a:lumMod val="20000"/>
              <a:lumOff val="80000"/>
            </a:schemeClr>
          </a:solidFill>
        </p:spPr>
        <p:txBody>
          <a:bodyPr wrap="square" rtlCol="0">
            <a:spAutoFit/>
          </a:bodyPr>
          <a:lstStyle/>
          <a:p>
            <a:r>
              <a:rPr lang="en-US" sz="4400" b="1" dirty="0"/>
              <a:t>Steps involved in  machine learning </a:t>
            </a:r>
          </a:p>
        </p:txBody>
      </p:sp>
      <p:sp>
        <p:nvSpPr>
          <p:cNvPr id="3" name="TextBox 2">
            <a:extLst>
              <a:ext uri="{FF2B5EF4-FFF2-40B4-BE49-F238E27FC236}">
                <a16:creationId xmlns:a16="http://schemas.microsoft.com/office/drawing/2014/main" id="{BB8C938B-C023-4F00-B4D2-646677C12632}"/>
              </a:ext>
            </a:extLst>
          </p:cNvPr>
          <p:cNvSpPr txBox="1"/>
          <p:nvPr/>
        </p:nvSpPr>
        <p:spPr>
          <a:xfrm>
            <a:off x="587829" y="1397675"/>
            <a:ext cx="6120882" cy="4401205"/>
          </a:xfrm>
          <a:prstGeom prst="rect">
            <a:avLst/>
          </a:prstGeom>
          <a:noFill/>
        </p:spPr>
        <p:txBody>
          <a:bodyPr wrap="square" rtlCol="0">
            <a:spAutoFit/>
          </a:bodyPr>
          <a:lstStyle/>
          <a:p>
            <a:pPr marL="342900" indent="-342900">
              <a:buAutoNum type="arabicPeriod"/>
            </a:pPr>
            <a:r>
              <a:rPr lang="en-US" sz="4000" b="1" dirty="0"/>
              <a:t>Collecting Data </a:t>
            </a:r>
          </a:p>
          <a:p>
            <a:pPr marL="342900" indent="-342900">
              <a:buAutoNum type="arabicPeriod"/>
            </a:pPr>
            <a:r>
              <a:rPr lang="en-US" sz="4000" b="1" dirty="0"/>
              <a:t>Cleaning Data</a:t>
            </a:r>
          </a:p>
          <a:p>
            <a:pPr marL="342900" indent="-342900">
              <a:buAutoNum type="arabicPeriod"/>
            </a:pPr>
            <a:r>
              <a:rPr lang="en-US" sz="4000" b="1" dirty="0"/>
              <a:t>Analyze Data </a:t>
            </a:r>
          </a:p>
          <a:p>
            <a:pPr marL="342900" indent="-342900">
              <a:buAutoNum type="arabicPeriod"/>
            </a:pPr>
            <a:r>
              <a:rPr lang="en-US" sz="4000" b="1" dirty="0"/>
              <a:t>Build Model</a:t>
            </a:r>
          </a:p>
          <a:p>
            <a:pPr marL="342900" indent="-342900">
              <a:buAutoNum type="arabicPeriod"/>
            </a:pPr>
            <a:r>
              <a:rPr lang="en-US" sz="4000" b="1" dirty="0"/>
              <a:t>Train the Algorithm</a:t>
            </a:r>
          </a:p>
          <a:p>
            <a:pPr marL="342900" indent="-342900">
              <a:buAutoNum type="arabicPeriod"/>
            </a:pPr>
            <a:r>
              <a:rPr lang="en-US" sz="4000" b="1" dirty="0"/>
              <a:t>Test the Algorithm</a:t>
            </a:r>
          </a:p>
          <a:p>
            <a:pPr marL="342900" indent="-342900">
              <a:buAutoNum type="arabicPeriod"/>
            </a:pPr>
            <a:r>
              <a:rPr lang="en-US" sz="4000" b="1" dirty="0"/>
              <a:t>Use it</a:t>
            </a:r>
          </a:p>
        </p:txBody>
      </p:sp>
    </p:spTree>
    <p:extLst>
      <p:ext uri="{BB962C8B-B14F-4D97-AF65-F5344CB8AC3E}">
        <p14:creationId xmlns:p14="http://schemas.microsoft.com/office/powerpoint/2010/main" val="228965668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BDE04-BDD2-464F-B1EB-C49D7A788ABA}"/>
              </a:ext>
            </a:extLst>
          </p:cNvPr>
          <p:cNvSpPr>
            <a:spLocks noGrp="1"/>
          </p:cNvSpPr>
          <p:nvPr>
            <p:ph type="title" idx="4294967295"/>
          </p:nvPr>
        </p:nvSpPr>
        <p:spPr>
          <a:xfrm>
            <a:off x="1054359" y="178513"/>
            <a:ext cx="10515600" cy="1325563"/>
          </a:xfrm>
          <a:solidFill>
            <a:schemeClr val="accent1">
              <a:lumMod val="40000"/>
              <a:lumOff val="60000"/>
            </a:schemeClr>
          </a:solidFill>
        </p:spPr>
        <p:txBody>
          <a:bodyPr/>
          <a:lstStyle/>
          <a:p>
            <a:r>
              <a:rPr lang="en-US" b="1" dirty="0" err="1"/>
              <a:t>i</a:t>
            </a:r>
            <a:r>
              <a:rPr lang="en-US" b="1" dirty="0"/>
              <a:t>. </a:t>
            </a:r>
            <a:r>
              <a:rPr lang="en-US" dirty="0"/>
              <a:t>Simple Machine Learning Application</a:t>
            </a:r>
          </a:p>
        </p:txBody>
      </p:sp>
      <p:pic>
        <p:nvPicPr>
          <p:cNvPr id="5" name="Picture 4">
            <a:extLst>
              <a:ext uri="{FF2B5EF4-FFF2-40B4-BE49-F238E27FC236}">
                <a16:creationId xmlns:a16="http://schemas.microsoft.com/office/drawing/2014/main" id="{F067FA13-E980-4A0E-956E-C813410FBA45}"/>
              </a:ext>
            </a:extLst>
          </p:cNvPr>
          <p:cNvPicPr>
            <a:picLocks noChangeAspect="1"/>
          </p:cNvPicPr>
          <p:nvPr/>
        </p:nvPicPr>
        <p:blipFill>
          <a:blip r:embed="rId2"/>
          <a:stretch>
            <a:fillRect/>
          </a:stretch>
        </p:blipFill>
        <p:spPr>
          <a:xfrm>
            <a:off x="6863795" y="1932503"/>
            <a:ext cx="4211641" cy="3297794"/>
          </a:xfrm>
          <a:prstGeom prst="rect">
            <a:avLst/>
          </a:prstGeom>
        </p:spPr>
      </p:pic>
      <p:sp>
        <p:nvSpPr>
          <p:cNvPr id="8" name="AutoShape 2" descr="image.png">
            <a:extLst>
              <a:ext uri="{FF2B5EF4-FFF2-40B4-BE49-F238E27FC236}">
                <a16:creationId xmlns:a16="http://schemas.microsoft.com/office/drawing/2014/main" id="{81822D95-99BD-4852-B3E5-FBCC5BE99A5E}"/>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4" descr="fruit classification with decision tree">
            <a:extLst>
              <a:ext uri="{FF2B5EF4-FFF2-40B4-BE49-F238E27FC236}">
                <a16:creationId xmlns:a16="http://schemas.microsoft.com/office/drawing/2014/main" id="{58FB0194-9B28-4DFA-8990-A3D21B66FA94}"/>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F92796FD-13C6-430D-A584-DDAB279C23DD}"/>
              </a:ext>
            </a:extLst>
          </p:cNvPr>
          <p:cNvPicPr>
            <a:picLocks noChangeAspect="1"/>
          </p:cNvPicPr>
          <p:nvPr/>
        </p:nvPicPr>
        <p:blipFill>
          <a:blip r:embed="rId3"/>
          <a:stretch>
            <a:fillRect/>
          </a:stretch>
        </p:blipFill>
        <p:spPr>
          <a:xfrm>
            <a:off x="976586" y="2334403"/>
            <a:ext cx="5476875" cy="3028950"/>
          </a:xfrm>
          <a:prstGeom prst="rect">
            <a:avLst/>
          </a:prstGeom>
        </p:spPr>
      </p:pic>
    </p:spTree>
    <p:extLst>
      <p:ext uri="{BB962C8B-B14F-4D97-AF65-F5344CB8AC3E}">
        <p14:creationId xmlns:p14="http://schemas.microsoft.com/office/powerpoint/2010/main" val="159206727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C68A734-3913-4A5B-BA9F-3A3664287913}"/>
              </a:ext>
            </a:extLst>
          </p:cNvPr>
          <p:cNvSpPr/>
          <p:nvPr/>
        </p:nvSpPr>
        <p:spPr>
          <a:xfrm>
            <a:off x="2547257" y="2447499"/>
            <a:ext cx="7393577" cy="707886"/>
          </a:xfrm>
          <a:prstGeom prst="rect">
            <a:avLst/>
          </a:prstGeom>
        </p:spPr>
        <p:txBody>
          <a:bodyPr wrap="square">
            <a:spAutoFit/>
          </a:bodyPr>
          <a:lstStyle/>
          <a:p>
            <a:r>
              <a:rPr lang="en-US" sz="4000" dirty="0"/>
              <a:t>https://github.com/profthyagu</a:t>
            </a:r>
          </a:p>
        </p:txBody>
      </p:sp>
    </p:spTree>
    <p:extLst>
      <p:ext uri="{BB962C8B-B14F-4D97-AF65-F5344CB8AC3E}">
        <p14:creationId xmlns:p14="http://schemas.microsoft.com/office/powerpoint/2010/main" val="367499338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1645D7E2-4545-494C-8FB5-D09AC2E52484}"/>
              </a:ext>
            </a:extLst>
          </p:cNvPr>
          <p:cNvPicPr>
            <a:picLocks noGrp="1" noChangeAspect="1"/>
          </p:cNvPicPr>
          <p:nvPr>
            <p:ph idx="1"/>
          </p:nvPr>
        </p:nvPicPr>
        <p:blipFill>
          <a:blip r:embed="rId2"/>
          <a:stretch>
            <a:fillRect/>
          </a:stretch>
        </p:blipFill>
        <p:spPr>
          <a:xfrm>
            <a:off x="664417" y="1967399"/>
            <a:ext cx="4686300" cy="2419350"/>
          </a:xfrm>
          <a:prstGeom prst="rect">
            <a:avLst/>
          </a:prstGeom>
          <a:ln w="28575">
            <a:solidFill>
              <a:schemeClr val="tx1"/>
            </a:solidFill>
          </a:ln>
        </p:spPr>
      </p:pic>
      <p:pic>
        <p:nvPicPr>
          <p:cNvPr id="5" name="Picture 4">
            <a:extLst>
              <a:ext uri="{FF2B5EF4-FFF2-40B4-BE49-F238E27FC236}">
                <a16:creationId xmlns:a16="http://schemas.microsoft.com/office/drawing/2014/main" id="{F067FA13-E980-4A0E-956E-C813410FBA45}"/>
              </a:ext>
            </a:extLst>
          </p:cNvPr>
          <p:cNvPicPr>
            <a:picLocks noChangeAspect="1"/>
          </p:cNvPicPr>
          <p:nvPr/>
        </p:nvPicPr>
        <p:blipFill>
          <a:blip r:embed="rId3"/>
          <a:stretch>
            <a:fillRect/>
          </a:stretch>
        </p:blipFill>
        <p:spPr>
          <a:xfrm>
            <a:off x="6658522" y="1967399"/>
            <a:ext cx="4211641" cy="2419350"/>
          </a:xfrm>
          <a:prstGeom prst="rect">
            <a:avLst/>
          </a:prstGeom>
          <a:ln w="38100">
            <a:solidFill>
              <a:schemeClr val="tx1"/>
            </a:solidFill>
          </a:ln>
        </p:spPr>
      </p:pic>
    </p:spTree>
    <p:extLst>
      <p:ext uri="{BB962C8B-B14F-4D97-AF65-F5344CB8AC3E}">
        <p14:creationId xmlns:p14="http://schemas.microsoft.com/office/powerpoint/2010/main" val="188566431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589A9086-F635-405C-9F5B-B57D671BA104}"/>
              </a:ext>
            </a:extLst>
          </p:cNvPr>
          <p:cNvPicPr>
            <a:picLocks noGrp="1" noChangeAspect="1"/>
          </p:cNvPicPr>
          <p:nvPr>
            <p:ph idx="1"/>
          </p:nvPr>
        </p:nvPicPr>
        <p:blipFill>
          <a:blip r:embed="rId2"/>
          <a:stretch>
            <a:fillRect/>
          </a:stretch>
        </p:blipFill>
        <p:spPr>
          <a:xfrm>
            <a:off x="6393232" y="2380142"/>
            <a:ext cx="4762500" cy="1809750"/>
          </a:xfrm>
          <a:prstGeom prst="rect">
            <a:avLst/>
          </a:prstGeom>
        </p:spPr>
      </p:pic>
      <p:pic>
        <p:nvPicPr>
          <p:cNvPr id="4" name="Picture 3">
            <a:extLst>
              <a:ext uri="{FF2B5EF4-FFF2-40B4-BE49-F238E27FC236}">
                <a16:creationId xmlns:a16="http://schemas.microsoft.com/office/drawing/2014/main" id="{7E6C9D92-97BB-40A1-8CBF-8FD102CFA4D8}"/>
              </a:ext>
            </a:extLst>
          </p:cNvPr>
          <p:cNvPicPr>
            <a:picLocks noChangeAspect="1"/>
          </p:cNvPicPr>
          <p:nvPr/>
        </p:nvPicPr>
        <p:blipFill>
          <a:blip r:embed="rId3"/>
          <a:stretch>
            <a:fillRect/>
          </a:stretch>
        </p:blipFill>
        <p:spPr>
          <a:xfrm>
            <a:off x="586274" y="1173383"/>
            <a:ext cx="4829175" cy="3943350"/>
          </a:xfrm>
          <a:prstGeom prst="rect">
            <a:avLst/>
          </a:prstGeom>
        </p:spPr>
      </p:pic>
    </p:spTree>
    <p:extLst>
      <p:ext uri="{BB962C8B-B14F-4D97-AF65-F5344CB8AC3E}">
        <p14:creationId xmlns:p14="http://schemas.microsoft.com/office/powerpoint/2010/main" val="29799006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F3B8056-E67E-4B25-A773-9C71A49D03AC}"/>
              </a:ext>
            </a:extLst>
          </p:cNvPr>
          <p:cNvSpPr>
            <a:spLocks noGrp="1"/>
          </p:cNvSpPr>
          <p:nvPr>
            <p:ph type="title"/>
          </p:nvPr>
        </p:nvSpPr>
        <p:spPr>
          <a:xfrm>
            <a:off x="754225" y="2641795"/>
            <a:ext cx="10515600" cy="1325563"/>
          </a:xfrm>
          <a:solidFill>
            <a:schemeClr val="tx2">
              <a:lumMod val="20000"/>
              <a:lumOff val="80000"/>
            </a:schemeClr>
          </a:solidFill>
        </p:spPr>
        <p:txBody>
          <a:bodyPr/>
          <a:lstStyle/>
          <a:p>
            <a:r>
              <a:rPr lang="en-US" b="1" dirty="0"/>
              <a:t>Why Machine Learning ?</a:t>
            </a:r>
          </a:p>
        </p:txBody>
      </p:sp>
    </p:spTree>
    <p:extLst>
      <p:ext uri="{BB962C8B-B14F-4D97-AF65-F5344CB8AC3E}">
        <p14:creationId xmlns:p14="http://schemas.microsoft.com/office/powerpoint/2010/main" val="47821306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DED6D5-7650-4476-B13F-EF0E6603F62C}"/>
              </a:ext>
            </a:extLst>
          </p:cNvPr>
          <p:cNvSpPr>
            <a:spLocks noGrp="1"/>
          </p:cNvSpPr>
          <p:nvPr>
            <p:ph type="title"/>
          </p:nvPr>
        </p:nvSpPr>
        <p:spPr>
          <a:xfrm>
            <a:off x="3469433" y="2389868"/>
            <a:ext cx="4722845" cy="1325563"/>
          </a:xfrm>
        </p:spPr>
        <p:txBody>
          <a:bodyPr/>
          <a:lstStyle/>
          <a:p>
            <a:r>
              <a:rPr lang="en-US" dirty="0"/>
              <a:t>Hands On</a:t>
            </a:r>
          </a:p>
        </p:txBody>
      </p:sp>
    </p:spTree>
    <p:extLst>
      <p:ext uri="{BB962C8B-B14F-4D97-AF65-F5344CB8AC3E}">
        <p14:creationId xmlns:p14="http://schemas.microsoft.com/office/powerpoint/2010/main" val="338005974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DED6D5-7650-4476-B13F-EF0E6603F62C}"/>
              </a:ext>
            </a:extLst>
          </p:cNvPr>
          <p:cNvSpPr>
            <a:spLocks noGrp="1"/>
          </p:cNvSpPr>
          <p:nvPr>
            <p:ph type="title"/>
          </p:nvPr>
        </p:nvSpPr>
        <p:spPr>
          <a:xfrm>
            <a:off x="3469433" y="2389868"/>
            <a:ext cx="4722845" cy="1325563"/>
          </a:xfrm>
        </p:spPr>
        <p:txBody>
          <a:bodyPr/>
          <a:lstStyle/>
          <a:p>
            <a:r>
              <a:rPr lang="en-US" dirty="0"/>
              <a:t>End of Day1 Part1</a:t>
            </a:r>
          </a:p>
        </p:txBody>
      </p:sp>
    </p:spTree>
    <p:extLst>
      <p:ext uri="{BB962C8B-B14F-4D97-AF65-F5344CB8AC3E}">
        <p14:creationId xmlns:p14="http://schemas.microsoft.com/office/powerpoint/2010/main" val="69358634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224E21-67BF-4CD5-BEEB-238E0D2B62FF}"/>
              </a:ext>
            </a:extLst>
          </p:cNvPr>
          <p:cNvSpPr>
            <a:spLocks noGrp="1"/>
          </p:cNvSpPr>
          <p:nvPr>
            <p:ph type="title"/>
          </p:nvPr>
        </p:nvSpPr>
        <p:spPr>
          <a:xfrm>
            <a:off x="606490" y="2576479"/>
            <a:ext cx="11290040" cy="1132180"/>
          </a:xfrm>
        </p:spPr>
        <p:txBody>
          <a:bodyPr>
            <a:noAutofit/>
          </a:bodyPr>
          <a:lstStyle/>
          <a:p>
            <a:r>
              <a:rPr lang="en-US" sz="9600" b="1" dirty="0">
                <a:solidFill>
                  <a:srgbClr val="C00000"/>
                </a:solidFill>
              </a:rPr>
              <a:t>2 .Data Preprocessing </a:t>
            </a:r>
          </a:p>
        </p:txBody>
      </p:sp>
    </p:spTree>
    <p:extLst>
      <p:ext uri="{BB962C8B-B14F-4D97-AF65-F5344CB8AC3E}">
        <p14:creationId xmlns:p14="http://schemas.microsoft.com/office/powerpoint/2010/main" val="177905312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73CB0F-F66B-43D0-83B9-36FF5720E8DF}"/>
              </a:ext>
            </a:extLst>
          </p:cNvPr>
          <p:cNvSpPr>
            <a:spLocks noGrp="1"/>
          </p:cNvSpPr>
          <p:nvPr>
            <p:ph type="title"/>
          </p:nvPr>
        </p:nvSpPr>
        <p:spPr>
          <a:solidFill>
            <a:schemeClr val="accent1">
              <a:lumMod val="20000"/>
              <a:lumOff val="80000"/>
            </a:schemeClr>
          </a:solidFill>
        </p:spPr>
        <p:txBody>
          <a:bodyPr/>
          <a:lstStyle/>
          <a:p>
            <a:r>
              <a:rPr lang="en-US" b="1" dirty="0"/>
              <a:t>Data Sets</a:t>
            </a:r>
          </a:p>
        </p:txBody>
      </p:sp>
      <p:sp>
        <p:nvSpPr>
          <p:cNvPr id="3" name="Content Placeholder 2">
            <a:extLst>
              <a:ext uri="{FF2B5EF4-FFF2-40B4-BE49-F238E27FC236}">
                <a16:creationId xmlns:a16="http://schemas.microsoft.com/office/drawing/2014/main" id="{1A57583C-6456-4A7D-86D4-2641C2852F2E}"/>
              </a:ext>
            </a:extLst>
          </p:cNvPr>
          <p:cNvSpPr>
            <a:spLocks noGrp="1"/>
          </p:cNvSpPr>
          <p:nvPr>
            <p:ph idx="1"/>
          </p:nvPr>
        </p:nvSpPr>
        <p:spPr/>
        <p:txBody>
          <a:bodyPr>
            <a:normAutofit/>
          </a:bodyPr>
          <a:lstStyle/>
          <a:p>
            <a:r>
              <a:rPr lang="en-US" dirty="0"/>
              <a:t>A </a:t>
            </a:r>
            <a:r>
              <a:rPr lang="en-US" b="1" dirty="0"/>
              <a:t>data set</a:t>
            </a:r>
            <a:r>
              <a:rPr lang="en-US" dirty="0"/>
              <a:t> (or </a:t>
            </a:r>
            <a:r>
              <a:rPr lang="en-US" b="1" dirty="0"/>
              <a:t>dataset</a:t>
            </a:r>
            <a:r>
              <a:rPr lang="en-US" dirty="0"/>
              <a:t>) is a collection of </a:t>
            </a:r>
            <a:r>
              <a:rPr lang="en-US" dirty="0">
                <a:hlinkClick r:id="rId2" tooltip="Data"/>
              </a:rPr>
              <a:t>data</a:t>
            </a:r>
            <a:r>
              <a:rPr lang="en-US" dirty="0"/>
              <a:t>/examples/experiences  in the from of database table or data matrix.  </a:t>
            </a:r>
          </a:p>
          <a:p>
            <a:r>
              <a:rPr lang="en-US" dirty="0"/>
              <a:t>Column represents attributes/ target attributes .</a:t>
            </a:r>
          </a:p>
          <a:p>
            <a:r>
              <a:rPr lang="en-US" dirty="0"/>
              <a:t>Row corresponds to a given member of the data set in question (each experience or examples)</a:t>
            </a:r>
          </a:p>
          <a:p>
            <a:r>
              <a:rPr lang="en-US" dirty="0"/>
              <a:t>Each value is known as a </a:t>
            </a:r>
            <a:r>
              <a:rPr lang="en-US" b="1" dirty="0"/>
              <a:t>datum</a:t>
            </a:r>
            <a:r>
              <a:rPr lang="en-US" dirty="0"/>
              <a:t>. </a:t>
            </a:r>
          </a:p>
        </p:txBody>
      </p:sp>
    </p:spTree>
    <p:extLst>
      <p:ext uri="{BB962C8B-B14F-4D97-AF65-F5344CB8AC3E}">
        <p14:creationId xmlns:p14="http://schemas.microsoft.com/office/powerpoint/2010/main" val="114639611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8" name="Picture 4" descr="Image result for what is data set">
            <a:extLst>
              <a:ext uri="{FF2B5EF4-FFF2-40B4-BE49-F238E27FC236}">
                <a16:creationId xmlns:a16="http://schemas.microsoft.com/office/drawing/2014/main" id="{C94E555E-0F56-4BF2-A6EB-A10E87F0B8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13" y="1157288"/>
            <a:ext cx="12144375" cy="4543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340604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3" name="Rectangle 72">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descr="Image result for what is data set">
            <a:extLst>
              <a:ext uri="{FF2B5EF4-FFF2-40B4-BE49-F238E27FC236}">
                <a16:creationId xmlns:a16="http://schemas.microsoft.com/office/drawing/2014/main" id="{A91459EB-18B0-42C3-B07C-9039C108E3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4519" y="643467"/>
            <a:ext cx="8842961" cy="557106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55FCC912-7F0E-4EC4-A514-D30D0317BFEE}"/>
              </a:ext>
            </a:extLst>
          </p:cNvPr>
          <p:cNvSpPr txBox="1"/>
          <p:nvPr/>
        </p:nvSpPr>
        <p:spPr>
          <a:xfrm>
            <a:off x="9507894" y="643467"/>
            <a:ext cx="1838130" cy="369332"/>
          </a:xfrm>
          <a:prstGeom prst="rect">
            <a:avLst/>
          </a:prstGeom>
          <a:noFill/>
        </p:spPr>
        <p:txBody>
          <a:bodyPr wrap="square" rtlCol="0">
            <a:spAutoFit/>
          </a:bodyPr>
          <a:lstStyle/>
          <a:p>
            <a:r>
              <a:rPr lang="en-US" b="1" dirty="0"/>
              <a:t>Target Attribute</a:t>
            </a:r>
          </a:p>
        </p:txBody>
      </p:sp>
      <p:cxnSp>
        <p:nvCxnSpPr>
          <p:cNvPr id="4" name="Straight Connector 3">
            <a:extLst>
              <a:ext uri="{FF2B5EF4-FFF2-40B4-BE49-F238E27FC236}">
                <a16:creationId xmlns:a16="http://schemas.microsoft.com/office/drawing/2014/main" id="{AEA1FD05-0F51-419D-BF9F-0B2581312ACC}"/>
              </a:ext>
            </a:extLst>
          </p:cNvPr>
          <p:cNvCxnSpPr>
            <a:cxnSpLocks/>
            <a:stCxn id="2" idx="2"/>
          </p:cNvCxnSpPr>
          <p:nvPr/>
        </p:nvCxnSpPr>
        <p:spPr>
          <a:xfrm>
            <a:off x="10426959" y="1012799"/>
            <a:ext cx="0" cy="293487"/>
          </a:xfrm>
          <a:prstGeom prst="line">
            <a:avLst/>
          </a:prstGeom>
          <a:ln/>
        </p:spPr>
        <p:style>
          <a:lnRef idx="1">
            <a:schemeClr val="dk1"/>
          </a:lnRef>
          <a:fillRef idx="0">
            <a:schemeClr val="dk1"/>
          </a:fillRef>
          <a:effectRef idx="0">
            <a:schemeClr val="dk1"/>
          </a:effectRef>
          <a:fontRef idx="minor">
            <a:schemeClr val="tx1"/>
          </a:fontRef>
        </p:style>
      </p:cxnSp>
      <p:cxnSp>
        <p:nvCxnSpPr>
          <p:cNvPr id="7" name="Straight Arrow Connector 6">
            <a:extLst>
              <a:ext uri="{FF2B5EF4-FFF2-40B4-BE49-F238E27FC236}">
                <a16:creationId xmlns:a16="http://schemas.microsoft.com/office/drawing/2014/main" id="{6FDD9EB9-BE3C-4974-88CF-213443BC460C}"/>
              </a:ext>
            </a:extLst>
          </p:cNvPr>
          <p:cNvCxnSpPr/>
          <p:nvPr/>
        </p:nvCxnSpPr>
        <p:spPr>
          <a:xfrm flipH="1">
            <a:off x="9134669" y="1306286"/>
            <a:ext cx="126896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1097BF7E-4EF0-4690-82E9-79F5D31D3F41}"/>
              </a:ext>
            </a:extLst>
          </p:cNvPr>
          <p:cNvCxnSpPr/>
          <p:nvPr/>
        </p:nvCxnSpPr>
        <p:spPr>
          <a:xfrm>
            <a:off x="8089640" y="1043338"/>
            <a:ext cx="0" cy="405454"/>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650C992D-0E5E-411F-A863-2DC41595C7D5}"/>
              </a:ext>
            </a:extLst>
          </p:cNvPr>
          <p:cNvCxnSpPr/>
          <p:nvPr/>
        </p:nvCxnSpPr>
        <p:spPr>
          <a:xfrm>
            <a:off x="3016898" y="1103559"/>
            <a:ext cx="0" cy="405454"/>
          </a:xfrm>
          <a:prstGeom prst="line">
            <a:avLst/>
          </a:prstGeom>
          <a:ln w="571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231842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D5D68FC-9C1A-4D0E-8D53-DEC474A35F9A}"/>
              </a:ext>
            </a:extLst>
          </p:cNvPr>
          <p:cNvPicPr>
            <a:picLocks noChangeAspect="1"/>
          </p:cNvPicPr>
          <p:nvPr/>
        </p:nvPicPr>
        <p:blipFill>
          <a:blip r:embed="rId2"/>
          <a:stretch>
            <a:fillRect/>
          </a:stretch>
        </p:blipFill>
        <p:spPr>
          <a:xfrm>
            <a:off x="992155" y="247261"/>
            <a:ext cx="10207690" cy="6363478"/>
          </a:xfrm>
          <a:prstGeom prst="rect">
            <a:avLst/>
          </a:prstGeom>
        </p:spPr>
      </p:pic>
    </p:spTree>
    <p:extLst>
      <p:ext uri="{BB962C8B-B14F-4D97-AF65-F5344CB8AC3E}">
        <p14:creationId xmlns:p14="http://schemas.microsoft.com/office/powerpoint/2010/main" val="57034901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Related image">
            <a:extLst>
              <a:ext uri="{FF2B5EF4-FFF2-40B4-BE49-F238E27FC236}">
                <a16:creationId xmlns:a16="http://schemas.microsoft.com/office/drawing/2014/main" id="{C98A9FB5-7308-4E9B-9562-C78DB3309B1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5820" y="355163"/>
            <a:ext cx="9909110" cy="56350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466174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Image result for what is data set">
            <a:extLst>
              <a:ext uri="{FF2B5EF4-FFF2-40B4-BE49-F238E27FC236}">
                <a16:creationId xmlns:a16="http://schemas.microsoft.com/office/drawing/2014/main" id="{D67DD58A-521A-4B5C-A7DF-D67F9E6806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2953" y="198084"/>
            <a:ext cx="10346094" cy="61376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483048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B3ADF6-6426-49B5-A0FE-502AECA797B0}"/>
              </a:ext>
            </a:extLst>
          </p:cNvPr>
          <p:cNvSpPr>
            <a:spLocks noGrp="1"/>
          </p:cNvSpPr>
          <p:nvPr>
            <p:ph type="title"/>
          </p:nvPr>
        </p:nvSpPr>
        <p:spPr>
          <a:xfrm>
            <a:off x="2341984" y="2607906"/>
            <a:ext cx="7287208" cy="821094"/>
          </a:xfrm>
          <a:solidFill>
            <a:schemeClr val="accent1">
              <a:lumMod val="20000"/>
              <a:lumOff val="80000"/>
            </a:schemeClr>
          </a:solidFill>
        </p:spPr>
        <p:txBody>
          <a:bodyPr/>
          <a:lstStyle/>
          <a:p>
            <a:r>
              <a:rPr lang="en-US" dirty="0"/>
              <a:t>Classic Data Sets Examples</a:t>
            </a:r>
          </a:p>
        </p:txBody>
      </p:sp>
    </p:spTree>
    <p:extLst>
      <p:ext uri="{BB962C8B-B14F-4D97-AF65-F5344CB8AC3E}">
        <p14:creationId xmlns:p14="http://schemas.microsoft.com/office/powerpoint/2010/main" val="22022225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25ADF98-3757-411D-9B60-118982D06FC9}"/>
              </a:ext>
            </a:extLst>
          </p:cNvPr>
          <p:cNvPicPr>
            <a:picLocks noChangeAspect="1"/>
          </p:cNvPicPr>
          <p:nvPr/>
        </p:nvPicPr>
        <p:blipFill>
          <a:blip r:embed="rId2"/>
          <a:stretch>
            <a:fillRect/>
          </a:stretch>
        </p:blipFill>
        <p:spPr>
          <a:xfrm>
            <a:off x="5838825" y="2568834"/>
            <a:ext cx="5514975" cy="3829050"/>
          </a:xfrm>
          <a:prstGeom prst="rect">
            <a:avLst/>
          </a:prstGeom>
        </p:spPr>
      </p:pic>
      <p:sp>
        <p:nvSpPr>
          <p:cNvPr id="5" name="TextBox 4">
            <a:extLst>
              <a:ext uri="{FF2B5EF4-FFF2-40B4-BE49-F238E27FC236}">
                <a16:creationId xmlns:a16="http://schemas.microsoft.com/office/drawing/2014/main" id="{4BAC8F18-A95B-45CB-B479-695940DCE285}"/>
              </a:ext>
            </a:extLst>
          </p:cNvPr>
          <p:cNvSpPr txBox="1"/>
          <p:nvPr/>
        </p:nvSpPr>
        <p:spPr>
          <a:xfrm>
            <a:off x="279919" y="1945095"/>
            <a:ext cx="6316824" cy="1077218"/>
          </a:xfrm>
          <a:prstGeom prst="rect">
            <a:avLst/>
          </a:prstGeom>
          <a:noFill/>
        </p:spPr>
        <p:txBody>
          <a:bodyPr wrap="square" rtlCol="0">
            <a:spAutoFit/>
          </a:bodyPr>
          <a:lstStyle/>
          <a:p>
            <a:r>
              <a:rPr lang="en-US" sz="3200" b="1" dirty="0"/>
              <a:t>Navigation on Mars or Deep ocean Where no humans are present </a:t>
            </a:r>
          </a:p>
        </p:txBody>
      </p:sp>
      <p:sp>
        <p:nvSpPr>
          <p:cNvPr id="2" name="Rectangle 1">
            <a:extLst>
              <a:ext uri="{FF2B5EF4-FFF2-40B4-BE49-F238E27FC236}">
                <a16:creationId xmlns:a16="http://schemas.microsoft.com/office/drawing/2014/main" id="{BBB7C328-AFF9-4702-A9CE-B8BD730F63F9}"/>
              </a:ext>
            </a:extLst>
          </p:cNvPr>
          <p:cNvSpPr/>
          <p:nvPr/>
        </p:nvSpPr>
        <p:spPr>
          <a:xfrm>
            <a:off x="130360" y="267869"/>
            <a:ext cx="6355651" cy="769441"/>
          </a:xfrm>
          <a:prstGeom prst="rect">
            <a:avLst/>
          </a:prstGeom>
          <a:solidFill>
            <a:schemeClr val="tx2">
              <a:lumMod val="20000"/>
              <a:lumOff val="80000"/>
            </a:schemeClr>
          </a:solidFill>
        </p:spPr>
        <p:txBody>
          <a:bodyPr wrap="none">
            <a:spAutoFit/>
          </a:bodyPr>
          <a:lstStyle/>
          <a:p>
            <a:r>
              <a:rPr lang="en-US" sz="4400" b="1" dirty="0"/>
              <a:t>a. Why Machine Learning </a:t>
            </a:r>
            <a:r>
              <a:rPr lang="en-US" b="1" dirty="0"/>
              <a:t>?</a:t>
            </a:r>
          </a:p>
        </p:txBody>
      </p:sp>
    </p:spTree>
    <p:extLst>
      <p:ext uri="{BB962C8B-B14F-4D97-AF65-F5344CB8AC3E}">
        <p14:creationId xmlns:p14="http://schemas.microsoft.com/office/powerpoint/2010/main" val="69921312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497A47-D4D7-4AC3-811E-FCD9EB156F0B}"/>
              </a:ext>
            </a:extLst>
          </p:cNvPr>
          <p:cNvSpPr>
            <a:spLocks noGrp="1"/>
          </p:cNvSpPr>
          <p:nvPr>
            <p:ph type="title"/>
          </p:nvPr>
        </p:nvSpPr>
        <p:spPr>
          <a:xfrm>
            <a:off x="0" y="1"/>
            <a:ext cx="12192000" cy="858416"/>
          </a:xfrm>
        </p:spPr>
        <p:txBody>
          <a:bodyPr/>
          <a:lstStyle/>
          <a:p>
            <a:r>
              <a:rPr lang="en-US" b="1" dirty="0"/>
              <a:t>Example1 : IRIS Data Set </a:t>
            </a:r>
          </a:p>
        </p:txBody>
      </p:sp>
      <p:sp>
        <p:nvSpPr>
          <p:cNvPr id="3" name="Content Placeholder 2">
            <a:extLst>
              <a:ext uri="{FF2B5EF4-FFF2-40B4-BE49-F238E27FC236}">
                <a16:creationId xmlns:a16="http://schemas.microsoft.com/office/drawing/2014/main" id="{998A64C5-BCCB-44EB-9263-2EED03483384}"/>
              </a:ext>
            </a:extLst>
          </p:cNvPr>
          <p:cNvSpPr>
            <a:spLocks noGrp="1"/>
          </p:cNvSpPr>
          <p:nvPr>
            <p:ph idx="1"/>
          </p:nvPr>
        </p:nvSpPr>
        <p:spPr>
          <a:xfrm>
            <a:off x="427653" y="1303111"/>
            <a:ext cx="11291596" cy="1682685"/>
          </a:xfrm>
        </p:spPr>
        <p:txBody>
          <a:bodyPr>
            <a:normAutofit fontScale="85000" lnSpcReduction="20000"/>
          </a:bodyPr>
          <a:lstStyle/>
          <a:p>
            <a:r>
              <a:rPr lang="en-US" dirty="0"/>
              <a:t>The </a:t>
            </a:r>
            <a:r>
              <a:rPr lang="en-US" b="1" i="1" dirty="0"/>
              <a:t>Iris</a:t>
            </a:r>
            <a:r>
              <a:rPr lang="en-US" b="1" dirty="0"/>
              <a:t> flower data set</a:t>
            </a:r>
            <a:r>
              <a:rPr lang="en-US" dirty="0"/>
              <a:t> or </a:t>
            </a:r>
            <a:r>
              <a:rPr lang="en-US" b="1" dirty="0"/>
              <a:t>Fisher's </a:t>
            </a:r>
            <a:r>
              <a:rPr lang="en-US" b="1" i="1" dirty="0"/>
              <a:t>Iris</a:t>
            </a:r>
            <a:r>
              <a:rPr lang="en-US" b="1" dirty="0"/>
              <a:t> data set</a:t>
            </a:r>
            <a:r>
              <a:rPr lang="en-US" dirty="0"/>
              <a:t> is a </a:t>
            </a:r>
            <a:r>
              <a:rPr lang="en-US" dirty="0">
                <a:hlinkClick r:id="rId2" tooltip="Multivariate statistics"/>
              </a:rPr>
              <a:t>multivariate</a:t>
            </a:r>
            <a:r>
              <a:rPr lang="en-US" dirty="0"/>
              <a:t> </a:t>
            </a:r>
            <a:r>
              <a:rPr lang="en-US" u="sng" dirty="0">
                <a:hlinkClick r:id="rId3"/>
              </a:rPr>
              <a:t>data set</a:t>
            </a:r>
            <a:r>
              <a:rPr lang="en-US" dirty="0"/>
              <a:t> introduced by the British </a:t>
            </a:r>
            <a:r>
              <a:rPr lang="en-US" dirty="0">
                <a:hlinkClick r:id="rId4" tooltip="Statistician"/>
              </a:rPr>
              <a:t>statistician</a:t>
            </a:r>
            <a:r>
              <a:rPr lang="en-US" dirty="0"/>
              <a:t> and </a:t>
            </a:r>
            <a:r>
              <a:rPr lang="en-US" dirty="0">
                <a:hlinkClick r:id="rId5" tooltip="Biologist"/>
              </a:rPr>
              <a:t>biologist</a:t>
            </a:r>
            <a:r>
              <a:rPr lang="en-US" dirty="0"/>
              <a:t> </a:t>
            </a:r>
            <a:r>
              <a:rPr lang="en-US" dirty="0">
                <a:hlinkClick r:id="rId6" tooltip="Ronald Fisher"/>
              </a:rPr>
              <a:t>Ronald Fisher</a:t>
            </a:r>
            <a:r>
              <a:rPr lang="en-US" dirty="0"/>
              <a:t> in his 1936 paper .</a:t>
            </a:r>
          </a:p>
          <a:p>
            <a:r>
              <a:rPr lang="en-US" dirty="0"/>
              <a:t>The data set consists of 50 samples from each of three species (150) of </a:t>
            </a:r>
            <a:r>
              <a:rPr lang="en-US" i="1" dirty="0"/>
              <a:t>Iris</a:t>
            </a:r>
            <a:r>
              <a:rPr lang="en-US" dirty="0"/>
              <a:t> (</a:t>
            </a:r>
            <a:r>
              <a:rPr lang="en-US" i="1" dirty="0">
                <a:hlinkClick r:id="rId7" tooltip="Iris setosa"/>
              </a:rPr>
              <a:t>Iris </a:t>
            </a:r>
            <a:r>
              <a:rPr lang="en-US" i="1" dirty="0" err="1">
                <a:hlinkClick r:id="rId7" tooltip="Iris setosa"/>
              </a:rPr>
              <a:t>setosa</a:t>
            </a:r>
            <a:r>
              <a:rPr lang="en-US" dirty="0"/>
              <a:t>, </a:t>
            </a:r>
            <a:r>
              <a:rPr lang="en-US" i="1" dirty="0">
                <a:hlinkClick r:id="rId8" tooltip="Iris virginica"/>
              </a:rPr>
              <a:t>Iris virginica</a:t>
            </a:r>
            <a:r>
              <a:rPr lang="en-US" dirty="0"/>
              <a:t> and </a:t>
            </a:r>
            <a:r>
              <a:rPr lang="en-US" i="1" dirty="0">
                <a:hlinkClick r:id="rId9" tooltip="Iris versicolor"/>
              </a:rPr>
              <a:t>Iris versicolor</a:t>
            </a:r>
            <a:r>
              <a:rPr lang="en-US" dirty="0"/>
              <a:t>). Four </a:t>
            </a:r>
            <a:r>
              <a:rPr lang="en-US" dirty="0">
                <a:hlinkClick r:id="rId10" tooltip="Features (pattern recognition)"/>
              </a:rPr>
              <a:t>features</a:t>
            </a:r>
            <a:r>
              <a:rPr lang="en-US" dirty="0"/>
              <a:t> were measured from each sample: the length and the width of the </a:t>
            </a:r>
            <a:r>
              <a:rPr lang="en-US" dirty="0">
                <a:hlinkClick r:id="rId11" tooltip="Sepal"/>
              </a:rPr>
              <a:t>sepals</a:t>
            </a:r>
            <a:r>
              <a:rPr lang="en-US" dirty="0"/>
              <a:t> and </a:t>
            </a:r>
            <a:r>
              <a:rPr lang="en-US" dirty="0">
                <a:hlinkClick r:id="rId12" tooltip="Petal"/>
              </a:rPr>
              <a:t>petals</a:t>
            </a:r>
            <a:r>
              <a:rPr lang="en-US" dirty="0"/>
              <a:t>, in centimeters.</a:t>
            </a:r>
          </a:p>
        </p:txBody>
      </p:sp>
      <p:pic>
        <p:nvPicPr>
          <p:cNvPr id="4" name="Picture 4" descr="Image result for what is data set">
            <a:extLst>
              <a:ext uri="{FF2B5EF4-FFF2-40B4-BE49-F238E27FC236}">
                <a16:creationId xmlns:a16="http://schemas.microsoft.com/office/drawing/2014/main" id="{AA8D291A-3B9E-458B-944F-69B0842E34C5}"/>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38200" y="3200401"/>
            <a:ext cx="10515600" cy="34003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865885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Related image">
            <a:extLst>
              <a:ext uri="{FF2B5EF4-FFF2-40B4-BE49-F238E27FC236}">
                <a16:creationId xmlns:a16="http://schemas.microsoft.com/office/drawing/2014/main" id="{B6717566-0061-4215-95F0-34453C446DC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1" b="26361"/>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951782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85B5EB-6795-4A06-A519-1B28EBE4E48C}"/>
              </a:ext>
            </a:extLst>
          </p:cNvPr>
          <p:cNvSpPr>
            <a:spLocks noGrp="1"/>
          </p:cNvSpPr>
          <p:nvPr>
            <p:ph type="title"/>
          </p:nvPr>
        </p:nvSpPr>
        <p:spPr>
          <a:xfrm>
            <a:off x="380999" y="225167"/>
            <a:ext cx="11058331" cy="931830"/>
          </a:xfrm>
          <a:solidFill>
            <a:schemeClr val="tx2">
              <a:lumMod val="20000"/>
              <a:lumOff val="80000"/>
            </a:schemeClr>
          </a:solidFill>
        </p:spPr>
        <p:txBody>
          <a:bodyPr/>
          <a:lstStyle/>
          <a:p>
            <a:r>
              <a:rPr lang="en-US" b="1" dirty="0"/>
              <a:t>Example2 : MNSIT DATABASE</a:t>
            </a:r>
          </a:p>
        </p:txBody>
      </p:sp>
      <p:sp>
        <p:nvSpPr>
          <p:cNvPr id="3" name="Content Placeholder 2">
            <a:extLst>
              <a:ext uri="{FF2B5EF4-FFF2-40B4-BE49-F238E27FC236}">
                <a16:creationId xmlns:a16="http://schemas.microsoft.com/office/drawing/2014/main" id="{498EC5D7-61BE-49BB-AF9A-1A212F39A365}"/>
              </a:ext>
            </a:extLst>
          </p:cNvPr>
          <p:cNvSpPr>
            <a:spLocks noGrp="1"/>
          </p:cNvSpPr>
          <p:nvPr>
            <p:ph idx="1"/>
          </p:nvPr>
        </p:nvSpPr>
        <p:spPr/>
        <p:txBody>
          <a:bodyPr/>
          <a:lstStyle/>
          <a:p>
            <a:r>
              <a:rPr lang="en-US" dirty="0"/>
              <a:t>The </a:t>
            </a:r>
            <a:r>
              <a:rPr lang="en-US" b="1" dirty="0"/>
              <a:t>MNIST database</a:t>
            </a:r>
            <a:r>
              <a:rPr lang="en-US" dirty="0"/>
              <a:t> (Modified </a:t>
            </a:r>
            <a:r>
              <a:rPr lang="en-US" dirty="0">
                <a:hlinkClick r:id="rId2" tooltip="National Institute of Standards and Technology"/>
              </a:rPr>
              <a:t>National Institute of Standards and Technology</a:t>
            </a:r>
            <a:r>
              <a:rPr lang="en-US" dirty="0"/>
              <a:t> database) is a large </a:t>
            </a:r>
            <a:r>
              <a:rPr lang="en-US" dirty="0">
                <a:hlinkClick r:id="rId3" tooltip="Database"/>
              </a:rPr>
              <a:t>database</a:t>
            </a:r>
            <a:r>
              <a:rPr lang="en-US" dirty="0"/>
              <a:t> of handwritten digits that is commonly used for </a:t>
            </a:r>
            <a:r>
              <a:rPr lang="en-US" dirty="0">
                <a:hlinkClick r:id="rId4" tooltip="Training set"/>
              </a:rPr>
              <a:t>training</a:t>
            </a:r>
            <a:r>
              <a:rPr lang="en-US" dirty="0"/>
              <a:t> various </a:t>
            </a:r>
            <a:r>
              <a:rPr lang="en-US" dirty="0">
                <a:hlinkClick r:id="rId5" tooltip="Image processing"/>
              </a:rPr>
              <a:t>image processing</a:t>
            </a:r>
            <a:r>
              <a:rPr lang="en-US" dirty="0"/>
              <a:t> systems.</a:t>
            </a:r>
          </a:p>
          <a:p>
            <a:r>
              <a:rPr lang="en-US" dirty="0"/>
              <a:t>The MNIST database contains 60,000 training images and 10,000 testing images.</a:t>
            </a:r>
          </a:p>
        </p:txBody>
      </p:sp>
    </p:spTree>
    <p:extLst>
      <p:ext uri="{BB962C8B-B14F-4D97-AF65-F5344CB8AC3E}">
        <p14:creationId xmlns:p14="http://schemas.microsoft.com/office/powerpoint/2010/main" val="290242547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MNIST sample images.">
            <a:extLst>
              <a:ext uri="{FF2B5EF4-FFF2-40B4-BE49-F238E27FC236}">
                <a16:creationId xmlns:a16="http://schemas.microsoft.com/office/drawing/2014/main" id="{27B8219B-1361-4456-96D3-36FF51C533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10760" y="643467"/>
            <a:ext cx="9170480" cy="55710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002521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6E3E5B-6B7A-4741-A0DD-6199DEEBE6A2}"/>
              </a:ext>
            </a:extLst>
          </p:cNvPr>
          <p:cNvSpPr>
            <a:spLocks noGrp="1"/>
          </p:cNvSpPr>
          <p:nvPr>
            <p:ph type="title"/>
          </p:nvPr>
        </p:nvSpPr>
        <p:spPr>
          <a:xfrm>
            <a:off x="73089" y="223934"/>
            <a:ext cx="11860763" cy="586597"/>
          </a:xfrm>
          <a:solidFill>
            <a:schemeClr val="tx2">
              <a:lumMod val="20000"/>
              <a:lumOff val="80000"/>
            </a:schemeClr>
          </a:solidFill>
        </p:spPr>
        <p:txBody>
          <a:bodyPr>
            <a:normAutofit fontScale="90000"/>
          </a:bodyPr>
          <a:lstStyle/>
          <a:p>
            <a:r>
              <a:rPr lang="en-US" b="1" dirty="0"/>
              <a:t>Example 3: HOUSE PRICE DATA SET</a:t>
            </a:r>
          </a:p>
        </p:txBody>
      </p:sp>
      <p:sp>
        <p:nvSpPr>
          <p:cNvPr id="3" name="Content Placeholder 2">
            <a:extLst>
              <a:ext uri="{FF2B5EF4-FFF2-40B4-BE49-F238E27FC236}">
                <a16:creationId xmlns:a16="http://schemas.microsoft.com/office/drawing/2014/main" id="{54AC0A9F-58C1-491C-B4A0-2CAFF5701351}"/>
              </a:ext>
            </a:extLst>
          </p:cNvPr>
          <p:cNvSpPr>
            <a:spLocks noGrp="1"/>
          </p:cNvSpPr>
          <p:nvPr>
            <p:ph idx="1"/>
          </p:nvPr>
        </p:nvSpPr>
        <p:spPr>
          <a:xfrm>
            <a:off x="73090" y="1825624"/>
            <a:ext cx="11991392" cy="4733796"/>
          </a:xfrm>
        </p:spPr>
        <p:txBody>
          <a:bodyPr>
            <a:normAutofit fontScale="62500" lnSpcReduction="20000"/>
          </a:bodyPr>
          <a:lstStyle/>
          <a:p>
            <a:r>
              <a:rPr lang="en-US" dirty="0"/>
              <a:t>Variables in order: </a:t>
            </a:r>
          </a:p>
          <a:p>
            <a:r>
              <a:rPr lang="en-US" b="1" dirty="0"/>
              <a:t>CRIM</a:t>
            </a:r>
            <a:r>
              <a:rPr lang="en-US" dirty="0"/>
              <a:t> per capita crime rate by town </a:t>
            </a:r>
          </a:p>
          <a:p>
            <a:r>
              <a:rPr lang="en-US" b="1" dirty="0"/>
              <a:t>ZN </a:t>
            </a:r>
            <a:r>
              <a:rPr lang="en-US" dirty="0"/>
              <a:t>proportion of residential land zoned for lots over 25,000 </a:t>
            </a:r>
            <a:r>
              <a:rPr lang="en-US" dirty="0" err="1"/>
              <a:t>sq.ft</a:t>
            </a:r>
            <a:r>
              <a:rPr lang="en-US" dirty="0"/>
              <a:t>. </a:t>
            </a:r>
          </a:p>
          <a:p>
            <a:r>
              <a:rPr lang="en-US" dirty="0"/>
              <a:t>INDUS proportion of non-retail business acres per town </a:t>
            </a:r>
          </a:p>
          <a:p>
            <a:r>
              <a:rPr lang="en-US" dirty="0"/>
              <a:t>CHAS Charles River dummy variable (= 1 if tract bounds river; 0 otherwise)</a:t>
            </a:r>
          </a:p>
          <a:p>
            <a:r>
              <a:rPr lang="en-US" dirty="0"/>
              <a:t> NOX nitric oxides concentration (parts per 10 million) </a:t>
            </a:r>
          </a:p>
          <a:p>
            <a:r>
              <a:rPr lang="en-US" dirty="0"/>
              <a:t>RM average number of rooms per dwelling </a:t>
            </a:r>
          </a:p>
          <a:p>
            <a:r>
              <a:rPr lang="en-US" dirty="0"/>
              <a:t>AGE proportion of owner-occupied units built prior to 1940 </a:t>
            </a:r>
          </a:p>
          <a:p>
            <a:r>
              <a:rPr lang="en-US" dirty="0"/>
              <a:t>DIS weighted distances to five Boston employment </a:t>
            </a:r>
            <a:r>
              <a:rPr lang="en-US" dirty="0" err="1"/>
              <a:t>centres</a:t>
            </a:r>
            <a:r>
              <a:rPr lang="en-US" dirty="0"/>
              <a:t> </a:t>
            </a:r>
          </a:p>
          <a:p>
            <a:r>
              <a:rPr lang="en-US" dirty="0"/>
              <a:t>RAD index of accessibility to radial highways </a:t>
            </a:r>
          </a:p>
          <a:p>
            <a:r>
              <a:rPr lang="en-US" dirty="0"/>
              <a:t>TAX full-value property-tax rate per $10,000 </a:t>
            </a:r>
          </a:p>
          <a:p>
            <a:r>
              <a:rPr lang="en-US" dirty="0"/>
              <a:t>PTRATIO pupil-teacher ratio by town B 1000(Bk - 0.63)^2 where Bk is the proportion of blacks by town </a:t>
            </a:r>
          </a:p>
          <a:p>
            <a:r>
              <a:rPr lang="en-US" dirty="0"/>
              <a:t>LSTAT % lower status of the population </a:t>
            </a:r>
          </a:p>
          <a:p>
            <a:r>
              <a:rPr lang="en-US" dirty="0"/>
              <a:t>MEDV Median value of owner-occupied homes in $1000's</a:t>
            </a:r>
          </a:p>
        </p:txBody>
      </p:sp>
    </p:spTree>
    <p:extLst>
      <p:ext uri="{BB962C8B-B14F-4D97-AF65-F5344CB8AC3E}">
        <p14:creationId xmlns:p14="http://schemas.microsoft.com/office/powerpoint/2010/main" val="315257137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C2F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FAA6AA94-7B87-4054-A7CA-BF2F05DA5B05}"/>
              </a:ext>
            </a:extLst>
          </p:cNvPr>
          <p:cNvPicPr>
            <a:picLocks noChangeAspect="1"/>
          </p:cNvPicPr>
          <p:nvPr/>
        </p:nvPicPr>
        <p:blipFill>
          <a:blip r:embed="rId2"/>
          <a:stretch>
            <a:fillRect/>
          </a:stretch>
        </p:blipFill>
        <p:spPr>
          <a:xfrm>
            <a:off x="643467" y="1897296"/>
            <a:ext cx="10905066" cy="3063407"/>
          </a:xfrm>
          <a:prstGeom prst="rect">
            <a:avLst/>
          </a:prstGeom>
        </p:spPr>
      </p:pic>
    </p:spTree>
    <p:extLst>
      <p:ext uri="{BB962C8B-B14F-4D97-AF65-F5344CB8AC3E}">
        <p14:creationId xmlns:p14="http://schemas.microsoft.com/office/powerpoint/2010/main" val="286217290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349BFB-C4B7-4E8D-A41C-593D9FBEDCDC}"/>
              </a:ext>
            </a:extLst>
          </p:cNvPr>
          <p:cNvSpPr>
            <a:spLocks noGrp="1"/>
          </p:cNvSpPr>
          <p:nvPr>
            <p:ph type="title"/>
          </p:nvPr>
        </p:nvSpPr>
        <p:spPr>
          <a:solidFill>
            <a:schemeClr val="tx2">
              <a:lumMod val="20000"/>
              <a:lumOff val="80000"/>
            </a:schemeClr>
          </a:solidFill>
        </p:spPr>
        <p:txBody>
          <a:bodyPr/>
          <a:lstStyle/>
          <a:p>
            <a:r>
              <a:rPr lang="en-US" b="1" dirty="0"/>
              <a:t>Example 4: Diabetes Data Set</a:t>
            </a:r>
          </a:p>
        </p:txBody>
      </p:sp>
      <p:sp>
        <p:nvSpPr>
          <p:cNvPr id="3" name="Content Placeholder 2">
            <a:extLst>
              <a:ext uri="{FF2B5EF4-FFF2-40B4-BE49-F238E27FC236}">
                <a16:creationId xmlns:a16="http://schemas.microsoft.com/office/drawing/2014/main" id="{35970A9C-5799-434B-A102-F5FD7A9A771D}"/>
              </a:ext>
            </a:extLst>
          </p:cNvPr>
          <p:cNvSpPr>
            <a:spLocks noGrp="1"/>
          </p:cNvSpPr>
          <p:nvPr>
            <p:ph idx="1"/>
          </p:nvPr>
        </p:nvSpPr>
        <p:spPr/>
        <p:txBody>
          <a:bodyPr>
            <a:normAutofit lnSpcReduction="10000"/>
          </a:bodyPr>
          <a:lstStyle/>
          <a:p>
            <a:pPr algn="just"/>
            <a:r>
              <a:rPr lang="en-US" dirty="0"/>
              <a:t>This dataset is originally from the National Institute of Diabetes and Digestive and Kidney Diseases. The objective of the dataset is to diagnostically predict whether or not a patient has diabetes, based on certain diagnostic measurements included in the dataset. Several constraints were placed on the selection of these instances from a larger database. In particular, all patients here are females at least 21 years old of Pima Indian heritage.</a:t>
            </a:r>
          </a:p>
          <a:p>
            <a:pPr algn="just"/>
            <a:r>
              <a:rPr lang="en-US" altLang="en-US" dirty="0">
                <a:latin typeface="Atlas Grotesk"/>
              </a:rPr>
              <a:t>The datasets consists of several medical predictor variables and one target variable, </a:t>
            </a:r>
            <a:r>
              <a:rPr lang="en-US" altLang="en-US" dirty="0">
                <a:latin typeface="Roboto Mono"/>
              </a:rPr>
              <a:t>Outcome</a:t>
            </a:r>
            <a:r>
              <a:rPr lang="en-US" altLang="en-US" dirty="0">
                <a:latin typeface="Atlas Grotesk"/>
              </a:rPr>
              <a:t>. Predictor variables includes the number of pregnancies the patient has had, their BMI, insulin level, age, and so on</a:t>
            </a:r>
            <a:endParaRPr lang="en-US" dirty="0"/>
          </a:p>
          <a:p>
            <a:endParaRPr lang="en-US" dirty="0"/>
          </a:p>
          <a:p>
            <a:endParaRPr lang="en-US" dirty="0"/>
          </a:p>
        </p:txBody>
      </p:sp>
    </p:spTree>
    <p:extLst>
      <p:ext uri="{BB962C8B-B14F-4D97-AF65-F5344CB8AC3E}">
        <p14:creationId xmlns:p14="http://schemas.microsoft.com/office/powerpoint/2010/main" val="47571987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Image result for DIABETES data set">
            <a:extLst>
              <a:ext uri="{FF2B5EF4-FFF2-40B4-BE49-F238E27FC236}">
                <a16:creationId xmlns:a16="http://schemas.microsoft.com/office/drawing/2014/main" id="{956117A4-3339-4685-8CDE-CDB928255C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4359" y="839755"/>
            <a:ext cx="10375641" cy="5355772"/>
          </a:xfrm>
          <a:prstGeom prst="rect">
            <a:avLst/>
          </a:prstGeom>
          <a:noFill/>
          <a:ln w="76200">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910953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3CABAA-F5FC-4849-9315-94CEBD188838}"/>
              </a:ext>
            </a:extLst>
          </p:cNvPr>
          <p:cNvSpPr>
            <a:spLocks noGrp="1"/>
          </p:cNvSpPr>
          <p:nvPr>
            <p:ph type="title"/>
          </p:nvPr>
        </p:nvSpPr>
        <p:spPr>
          <a:xfrm>
            <a:off x="0" y="18256"/>
            <a:ext cx="12101804" cy="774846"/>
          </a:xfrm>
          <a:solidFill>
            <a:schemeClr val="tx2">
              <a:lumMod val="20000"/>
              <a:lumOff val="80000"/>
            </a:schemeClr>
          </a:solidFill>
        </p:spPr>
        <p:txBody>
          <a:bodyPr/>
          <a:lstStyle/>
          <a:p>
            <a:r>
              <a:rPr lang="en-US" b="1" dirty="0"/>
              <a:t>Example5: Wine Data Set</a:t>
            </a:r>
          </a:p>
        </p:txBody>
      </p:sp>
      <p:sp>
        <p:nvSpPr>
          <p:cNvPr id="3" name="Content Placeholder 2">
            <a:extLst>
              <a:ext uri="{FF2B5EF4-FFF2-40B4-BE49-F238E27FC236}">
                <a16:creationId xmlns:a16="http://schemas.microsoft.com/office/drawing/2014/main" id="{C2CE40D8-1605-4A18-824C-2DFC10A9D2EE}"/>
              </a:ext>
            </a:extLst>
          </p:cNvPr>
          <p:cNvSpPr>
            <a:spLocks noGrp="1"/>
          </p:cNvSpPr>
          <p:nvPr>
            <p:ph idx="1"/>
          </p:nvPr>
        </p:nvSpPr>
        <p:spPr>
          <a:xfrm>
            <a:off x="167951" y="1253331"/>
            <a:ext cx="11588620" cy="4351338"/>
          </a:xfrm>
        </p:spPr>
        <p:txBody>
          <a:bodyPr>
            <a:normAutofit/>
          </a:bodyPr>
          <a:lstStyle/>
          <a:p>
            <a:pPr marL="0" indent="0" fontAlgn="base">
              <a:buNone/>
            </a:pPr>
            <a:r>
              <a:rPr lang="en-US" dirty="0"/>
              <a:t>This data set is the result of a chemical analysis of wines grown in the same region in Italy but derived from three different cultivars. The analysis determined the quantities of 13 constituents found in each of the three types of wines"</a:t>
            </a:r>
            <a:endParaRPr lang="en-US" b="1" dirty="0"/>
          </a:p>
          <a:p>
            <a:pPr fontAlgn="base"/>
            <a:r>
              <a:rPr lang="en-US" b="1" dirty="0"/>
              <a:t>Labels</a:t>
            </a:r>
            <a:r>
              <a:rPr lang="en-US" dirty="0"/>
              <a:t>: "name" - Number denoting a specific wine class </a:t>
            </a:r>
          </a:p>
          <a:p>
            <a:pPr fontAlgn="base"/>
            <a:r>
              <a:rPr lang="en-US" b="1" dirty="0"/>
              <a:t>Number of instances of each wine class </a:t>
            </a:r>
            <a:r>
              <a:rPr lang="en-US" dirty="0"/>
              <a:t>: Class 1 – 59  , Class 2 – 71 , Class 3 – 48 , </a:t>
            </a:r>
          </a:p>
          <a:p>
            <a:pPr fontAlgn="base"/>
            <a:r>
              <a:rPr lang="en-US" b="1" dirty="0"/>
              <a:t>Features:</a:t>
            </a:r>
            <a:r>
              <a:rPr lang="en-US" dirty="0"/>
              <a:t>  </a:t>
            </a:r>
            <a:r>
              <a:rPr lang="en-US" i="1" dirty="0"/>
              <a:t>Alcohol , Malic acid , Ash , Alcalinity of ash , Magnesium, Total phenols , Flavanoids , Nonflavanoid phenols , Proanthocyanins , Color intensity , Hue , OD280/OD315 of diluted wines, Proline</a:t>
            </a:r>
          </a:p>
          <a:p>
            <a:endParaRPr lang="en-US" dirty="0"/>
          </a:p>
        </p:txBody>
      </p:sp>
    </p:spTree>
    <p:extLst>
      <p:ext uri="{BB962C8B-B14F-4D97-AF65-F5344CB8AC3E}">
        <p14:creationId xmlns:p14="http://schemas.microsoft.com/office/powerpoint/2010/main" val="114175468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E976C8-E616-47E4-AB5D-8F86A17163C4}"/>
              </a:ext>
            </a:extLst>
          </p:cNvPr>
          <p:cNvSpPr>
            <a:spLocks noGrp="1"/>
          </p:cNvSpPr>
          <p:nvPr>
            <p:ph type="title"/>
          </p:nvPr>
        </p:nvSpPr>
        <p:spPr>
          <a:xfrm>
            <a:off x="0" y="1"/>
            <a:ext cx="12191999" cy="1446244"/>
          </a:xfrm>
          <a:solidFill>
            <a:schemeClr val="tx2">
              <a:lumMod val="20000"/>
              <a:lumOff val="80000"/>
            </a:schemeClr>
          </a:solidFill>
        </p:spPr>
        <p:txBody>
          <a:bodyPr>
            <a:normAutofit/>
          </a:bodyPr>
          <a:lstStyle/>
          <a:p>
            <a:r>
              <a:rPr lang="en-US" b="1" dirty="0"/>
              <a:t>Example 6: Breast Cancer (Diagnostic) Data Set</a:t>
            </a:r>
            <a:br>
              <a:rPr lang="en-US" dirty="0"/>
            </a:br>
            <a:endParaRPr lang="en-US" dirty="0"/>
          </a:p>
        </p:txBody>
      </p:sp>
      <p:sp>
        <p:nvSpPr>
          <p:cNvPr id="3" name="Content Placeholder 2">
            <a:extLst>
              <a:ext uri="{FF2B5EF4-FFF2-40B4-BE49-F238E27FC236}">
                <a16:creationId xmlns:a16="http://schemas.microsoft.com/office/drawing/2014/main" id="{26843F33-3AFA-42A4-8055-2349F4231248}"/>
              </a:ext>
            </a:extLst>
          </p:cNvPr>
          <p:cNvSpPr>
            <a:spLocks noGrp="1"/>
          </p:cNvSpPr>
          <p:nvPr>
            <p:ph idx="1"/>
          </p:nvPr>
        </p:nvSpPr>
        <p:spPr>
          <a:xfrm>
            <a:off x="121298" y="1825625"/>
            <a:ext cx="11737910" cy="4351338"/>
          </a:xfrm>
        </p:spPr>
        <p:txBody>
          <a:bodyPr>
            <a:normAutofit fontScale="92500"/>
          </a:bodyPr>
          <a:lstStyle/>
          <a:p>
            <a:pPr fontAlgn="base"/>
            <a:r>
              <a:rPr lang="en-US" dirty="0"/>
              <a:t>Features are computed from a digitized image of a fine needle aspirate (FNA) of a breast mass. They describe characteristics of the cell nuclei present in the image. </a:t>
            </a:r>
          </a:p>
          <a:p>
            <a:pPr fontAlgn="base"/>
            <a:r>
              <a:rPr lang="en-US" dirty="0"/>
              <a:t>Attribute Information:</a:t>
            </a:r>
          </a:p>
          <a:p>
            <a:pPr fontAlgn="base"/>
            <a:r>
              <a:rPr lang="en-US" dirty="0"/>
              <a:t>1) ID number 2) Diagnosis (M = malignant, B = benign)</a:t>
            </a:r>
          </a:p>
          <a:p>
            <a:pPr fontAlgn="base"/>
            <a:r>
              <a:rPr lang="en-US" dirty="0"/>
              <a:t>Ten real-valued features are computed for each cell nucleus:</a:t>
            </a:r>
          </a:p>
          <a:p>
            <a:pPr marL="457200" lvl="1" indent="0" fontAlgn="base">
              <a:buNone/>
            </a:pPr>
            <a:r>
              <a:rPr lang="en-US" b="1" dirty="0"/>
              <a:t>a)</a:t>
            </a:r>
            <a:r>
              <a:rPr lang="en-US" dirty="0"/>
              <a:t> radius (mean of distances from center to points on the perimeter) </a:t>
            </a:r>
          </a:p>
          <a:p>
            <a:pPr marL="457200" lvl="1" indent="0" fontAlgn="base">
              <a:buNone/>
            </a:pPr>
            <a:r>
              <a:rPr lang="en-US" b="1" dirty="0"/>
              <a:t>b)</a:t>
            </a:r>
            <a:r>
              <a:rPr lang="en-US" dirty="0"/>
              <a:t> texture (standard deviation of gray-scale values) </a:t>
            </a:r>
          </a:p>
          <a:p>
            <a:pPr marL="457200" lvl="1" indent="0" fontAlgn="base">
              <a:buNone/>
            </a:pPr>
            <a:r>
              <a:rPr lang="en-US" b="1" dirty="0"/>
              <a:t>c)</a:t>
            </a:r>
            <a:r>
              <a:rPr lang="en-US" dirty="0"/>
              <a:t> perimeter </a:t>
            </a:r>
            <a:r>
              <a:rPr lang="en-US" b="1" dirty="0"/>
              <a:t>d)</a:t>
            </a:r>
            <a:r>
              <a:rPr lang="en-US" dirty="0"/>
              <a:t> area </a:t>
            </a:r>
            <a:r>
              <a:rPr lang="en-US" b="1" dirty="0"/>
              <a:t>e)</a:t>
            </a:r>
            <a:r>
              <a:rPr lang="en-US" dirty="0"/>
              <a:t> smoothness (local variation in radius lengths) </a:t>
            </a:r>
            <a:r>
              <a:rPr lang="en-US" b="1" dirty="0"/>
              <a:t>f)</a:t>
            </a:r>
            <a:r>
              <a:rPr lang="en-US" dirty="0"/>
              <a:t> compactness (perimeter^2 / area - 1.0) </a:t>
            </a:r>
            <a:r>
              <a:rPr lang="en-US" b="1" dirty="0"/>
              <a:t>g)</a:t>
            </a:r>
            <a:r>
              <a:rPr lang="en-US" dirty="0"/>
              <a:t> concavity (severity of concave portions of the contour) </a:t>
            </a:r>
            <a:r>
              <a:rPr lang="en-US" b="1" dirty="0"/>
              <a:t>h)</a:t>
            </a:r>
            <a:r>
              <a:rPr lang="en-US" dirty="0"/>
              <a:t> concave points (number of concave portions of the contour) </a:t>
            </a:r>
            <a:r>
              <a:rPr lang="en-US" b="1" dirty="0" err="1"/>
              <a:t>i</a:t>
            </a:r>
            <a:r>
              <a:rPr lang="en-US" b="1" dirty="0"/>
              <a:t>)</a:t>
            </a:r>
            <a:r>
              <a:rPr lang="en-US" dirty="0"/>
              <a:t> symmetry </a:t>
            </a:r>
            <a:r>
              <a:rPr lang="en-US" b="1" dirty="0"/>
              <a:t>j)</a:t>
            </a:r>
            <a:r>
              <a:rPr lang="en-US" dirty="0"/>
              <a:t> fractal dimension ("coastline approximation" - 1)</a:t>
            </a:r>
          </a:p>
          <a:p>
            <a:endParaRPr lang="en-US" dirty="0"/>
          </a:p>
        </p:txBody>
      </p:sp>
    </p:spTree>
    <p:extLst>
      <p:ext uri="{BB962C8B-B14F-4D97-AF65-F5344CB8AC3E}">
        <p14:creationId xmlns:p14="http://schemas.microsoft.com/office/powerpoint/2010/main" val="23710621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08E6021-218E-473C-8191-7BB675B4F16C}"/>
              </a:ext>
            </a:extLst>
          </p:cNvPr>
          <p:cNvPicPr>
            <a:picLocks noChangeAspect="1"/>
          </p:cNvPicPr>
          <p:nvPr/>
        </p:nvPicPr>
        <p:blipFill>
          <a:blip r:embed="rId2"/>
          <a:stretch>
            <a:fillRect/>
          </a:stretch>
        </p:blipFill>
        <p:spPr>
          <a:xfrm>
            <a:off x="6409941" y="1688840"/>
            <a:ext cx="4577244" cy="2976465"/>
          </a:xfrm>
          <a:prstGeom prst="rect">
            <a:avLst/>
          </a:prstGeom>
        </p:spPr>
      </p:pic>
      <p:sp>
        <p:nvSpPr>
          <p:cNvPr id="3" name="TextBox 2">
            <a:extLst>
              <a:ext uri="{FF2B5EF4-FFF2-40B4-BE49-F238E27FC236}">
                <a16:creationId xmlns:a16="http://schemas.microsoft.com/office/drawing/2014/main" id="{4805A281-7A19-478A-8E0E-4F514007CBF8}"/>
              </a:ext>
            </a:extLst>
          </p:cNvPr>
          <p:cNvSpPr txBox="1"/>
          <p:nvPr/>
        </p:nvSpPr>
        <p:spPr>
          <a:xfrm>
            <a:off x="522514" y="1688841"/>
            <a:ext cx="4907902" cy="2554545"/>
          </a:xfrm>
          <a:prstGeom prst="rect">
            <a:avLst/>
          </a:prstGeom>
          <a:noFill/>
        </p:spPr>
        <p:txBody>
          <a:bodyPr wrap="square" rtlCol="0">
            <a:spAutoFit/>
          </a:bodyPr>
          <a:lstStyle/>
          <a:p>
            <a:r>
              <a:rPr lang="en-US" sz="3200" b="1" dirty="0"/>
              <a:t>Analyzing huge sensor data and predicting the outcome </a:t>
            </a:r>
            <a:r>
              <a:rPr lang="en-US" sz="3200" b="1" dirty="0" err="1"/>
              <a:t>eg</a:t>
            </a:r>
            <a:r>
              <a:rPr lang="en-US" sz="3200" b="1" dirty="0"/>
              <a:t>: in Forecasting Systems is not possible by manual calculations</a:t>
            </a:r>
          </a:p>
        </p:txBody>
      </p:sp>
      <p:sp>
        <p:nvSpPr>
          <p:cNvPr id="4" name="Rectangle 3">
            <a:extLst>
              <a:ext uri="{FF2B5EF4-FFF2-40B4-BE49-F238E27FC236}">
                <a16:creationId xmlns:a16="http://schemas.microsoft.com/office/drawing/2014/main" id="{DBE96E01-8F12-4C8A-BDE6-ECA2107940CB}"/>
              </a:ext>
            </a:extLst>
          </p:cNvPr>
          <p:cNvSpPr/>
          <p:nvPr/>
        </p:nvSpPr>
        <p:spPr>
          <a:xfrm>
            <a:off x="205004" y="193224"/>
            <a:ext cx="2767745" cy="369332"/>
          </a:xfrm>
          <a:prstGeom prst="rect">
            <a:avLst/>
          </a:prstGeom>
          <a:solidFill>
            <a:schemeClr val="tx2">
              <a:lumMod val="20000"/>
              <a:lumOff val="80000"/>
            </a:schemeClr>
          </a:solidFill>
        </p:spPr>
        <p:txBody>
          <a:bodyPr wrap="none">
            <a:spAutoFit/>
          </a:bodyPr>
          <a:lstStyle/>
          <a:p>
            <a:r>
              <a:rPr lang="en-US" b="1" dirty="0"/>
              <a:t>a. Why Machine Learning ?</a:t>
            </a:r>
          </a:p>
        </p:txBody>
      </p:sp>
    </p:spTree>
    <p:extLst>
      <p:ext uri="{BB962C8B-B14F-4D97-AF65-F5344CB8AC3E}">
        <p14:creationId xmlns:p14="http://schemas.microsoft.com/office/powerpoint/2010/main" val="43243549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223" name="Picture 2" descr="Image result for breast cancer data set">
            <a:extLst>
              <a:ext uri="{FF2B5EF4-FFF2-40B4-BE49-F238E27FC236}">
                <a16:creationId xmlns:a16="http://schemas.microsoft.com/office/drawing/2014/main" id="{C972C956-1ED6-4E23-85E7-FE38C668C53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43467" y="2243073"/>
            <a:ext cx="10905066" cy="23718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284477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29ABDC-67FA-4579-8C91-EF9257B37A3F}"/>
              </a:ext>
            </a:extLst>
          </p:cNvPr>
          <p:cNvSpPr>
            <a:spLocks noGrp="1"/>
          </p:cNvSpPr>
          <p:nvPr>
            <p:ph type="title"/>
          </p:nvPr>
        </p:nvSpPr>
        <p:spPr>
          <a:xfrm>
            <a:off x="0" y="0"/>
            <a:ext cx="12192000" cy="903838"/>
          </a:xfrm>
          <a:solidFill>
            <a:schemeClr val="accent1">
              <a:lumMod val="20000"/>
              <a:lumOff val="80000"/>
            </a:schemeClr>
          </a:solidFill>
        </p:spPr>
        <p:txBody>
          <a:bodyPr/>
          <a:lstStyle/>
          <a:p>
            <a:r>
              <a:rPr lang="en-US" dirty="0"/>
              <a:t>Types of Data</a:t>
            </a:r>
          </a:p>
        </p:txBody>
      </p:sp>
      <p:sp>
        <p:nvSpPr>
          <p:cNvPr id="3" name="Content Placeholder 2">
            <a:extLst>
              <a:ext uri="{FF2B5EF4-FFF2-40B4-BE49-F238E27FC236}">
                <a16:creationId xmlns:a16="http://schemas.microsoft.com/office/drawing/2014/main" id="{075FADFA-2123-490B-896A-5AAC4C18A9A8}"/>
              </a:ext>
            </a:extLst>
          </p:cNvPr>
          <p:cNvSpPr>
            <a:spLocks noGrp="1"/>
          </p:cNvSpPr>
          <p:nvPr>
            <p:ph idx="1"/>
          </p:nvPr>
        </p:nvSpPr>
        <p:spPr/>
        <p:txBody>
          <a:bodyPr/>
          <a:lstStyle/>
          <a:p>
            <a:r>
              <a:rPr lang="en-US" dirty="0"/>
              <a:t>Raw Data</a:t>
            </a:r>
          </a:p>
          <a:p>
            <a:r>
              <a:rPr lang="en-US" dirty="0"/>
              <a:t>Structured Data</a:t>
            </a:r>
          </a:p>
          <a:p>
            <a:r>
              <a:rPr lang="en-US" dirty="0"/>
              <a:t>Unstructured Data</a:t>
            </a:r>
          </a:p>
        </p:txBody>
      </p:sp>
    </p:spTree>
    <p:extLst>
      <p:ext uri="{BB962C8B-B14F-4D97-AF65-F5344CB8AC3E}">
        <p14:creationId xmlns:p14="http://schemas.microsoft.com/office/powerpoint/2010/main" val="393098017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Image result for raw data">
            <a:extLst>
              <a:ext uri="{FF2B5EF4-FFF2-40B4-BE49-F238E27FC236}">
                <a16:creationId xmlns:a16="http://schemas.microsoft.com/office/drawing/2014/main" id="{98C5E770-1331-43E2-9C09-6ABB7F5447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78126" y="1"/>
            <a:ext cx="5613873" cy="3161488"/>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Related image">
            <a:extLst>
              <a:ext uri="{FF2B5EF4-FFF2-40B4-BE49-F238E27FC236}">
                <a16:creationId xmlns:a16="http://schemas.microsoft.com/office/drawing/2014/main" id="{C66F1D11-290B-4131-8AF0-B95EE48C24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78125" y="3161489"/>
            <a:ext cx="5613872" cy="3696511"/>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descr="Related image">
            <a:extLst>
              <a:ext uri="{FF2B5EF4-FFF2-40B4-BE49-F238E27FC236}">
                <a16:creationId xmlns:a16="http://schemas.microsoft.com/office/drawing/2014/main" id="{131C6E53-5048-4597-89AE-1E8DEF6FC39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657812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796517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20" name="Picture 4" descr="Related image">
            <a:extLst>
              <a:ext uri="{FF2B5EF4-FFF2-40B4-BE49-F238E27FC236}">
                <a16:creationId xmlns:a16="http://schemas.microsoft.com/office/drawing/2014/main" id="{7E20B6EA-84BE-4F3E-9804-3AAE8BA815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6034" y="656744"/>
            <a:ext cx="10910030" cy="55445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407915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2D595E-38D3-42B5-8FDC-20E72D3A4514}"/>
              </a:ext>
            </a:extLst>
          </p:cNvPr>
          <p:cNvSpPr>
            <a:spLocks noGrp="1"/>
          </p:cNvSpPr>
          <p:nvPr>
            <p:ph type="title"/>
          </p:nvPr>
        </p:nvSpPr>
        <p:spPr>
          <a:xfrm>
            <a:off x="0" y="1"/>
            <a:ext cx="12192000" cy="1156995"/>
          </a:xfrm>
          <a:solidFill>
            <a:schemeClr val="accent1">
              <a:lumMod val="40000"/>
              <a:lumOff val="60000"/>
            </a:schemeClr>
          </a:solidFill>
        </p:spPr>
        <p:txBody>
          <a:bodyPr>
            <a:normAutofit/>
          </a:bodyPr>
          <a:lstStyle/>
          <a:p>
            <a:r>
              <a:rPr lang="en-US" dirty="0"/>
              <a:t>Data Preprocessing for Machine learning in Python</a:t>
            </a:r>
          </a:p>
        </p:txBody>
      </p:sp>
      <p:sp>
        <p:nvSpPr>
          <p:cNvPr id="3" name="Content Placeholder 2">
            <a:extLst>
              <a:ext uri="{FF2B5EF4-FFF2-40B4-BE49-F238E27FC236}">
                <a16:creationId xmlns:a16="http://schemas.microsoft.com/office/drawing/2014/main" id="{412673F9-87A5-4747-A8FD-A479D06578E1}"/>
              </a:ext>
            </a:extLst>
          </p:cNvPr>
          <p:cNvSpPr>
            <a:spLocks noGrp="1"/>
          </p:cNvSpPr>
          <p:nvPr>
            <p:ph idx="1"/>
          </p:nvPr>
        </p:nvSpPr>
        <p:spPr>
          <a:xfrm>
            <a:off x="838200" y="1825625"/>
            <a:ext cx="10515600" cy="1603375"/>
          </a:xfrm>
          <a:ln w="28575">
            <a:solidFill>
              <a:schemeClr val="tx1"/>
            </a:solidFill>
          </a:ln>
        </p:spPr>
        <p:txBody>
          <a:bodyPr>
            <a:normAutofit fontScale="85000" lnSpcReduction="20000"/>
          </a:bodyPr>
          <a:lstStyle/>
          <a:p>
            <a:r>
              <a:rPr lang="en-US" dirty="0"/>
              <a:t>Pre-processing refers to the transformations applied to our data before feeding it to the algorithm.</a:t>
            </a:r>
          </a:p>
          <a:p>
            <a:r>
              <a:rPr lang="en-US" dirty="0"/>
              <a:t>Data Preprocessing is a technique that is used to convert the raw data into a clean data set. In other words, whenever the data is gathered from different sources it is collected in raw format which is not feasible for the analysis.</a:t>
            </a:r>
          </a:p>
        </p:txBody>
      </p:sp>
      <p:pic>
        <p:nvPicPr>
          <p:cNvPr id="1026" name="Picture 2" descr="https://www.geeksforgeeks.org/wp-content/uploads/ml.png">
            <a:extLst>
              <a:ext uri="{FF2B5EF4-FFF2-40B4-BE49-F238E27FC236}">
                <a16:creationId xmlns:a16="http://schemas.microsoft.com/office/drawing/2014/main" id="{2D2CB488-B340-49BF-8B6C-1B237AB5A8B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95535" y="3563937"/>
            <a:ext cx="8910734" cy="27715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183778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6C0520-539E-4C33-A327-5BE0595CA02B}"/>
              </a:ext>
            </a:extLst>
          </p:cNvPr>
          <p:cNvSpPr>
            <a:spLocks noGrp="1"/>
          </p:cNvSpPr>
          <p:nvPr>
            <p:ph type="title"/>
          </p:nvPr>
        </p:nvSpPr>
        <p:spPr>
          <a:solidFill>
            <a:schemeClr val="accent1">
              <a:lumMod val="20000"/>
              <a:lumOff val="80000"/>
            </a:schemeClr>
          </a:solidFill>
          <a:ln w="28575">
            <a:solidFill>
              <a:schemeClr val="tx1"/>
            </a:solidFill>
          </a:ln>
        </p:spPr>
        <p:txBody>
          <a:bodyPr/>
          <a:lstStyle/>
          <a:p>
            <a:r>
              <a:rPr lang="en-US" b="1" dirty="0"/>
              <a:t>Need of Data Preprocessing</a:t>
            </a:r>
            <a:endParaRPr lang="en-US" dirty="0"/>
          </a:p>
        </p:txBody>
      </p:sp>
      <p:sp>
        <p:nvSpPr>
          <p:cNvPr id="3" name="Content Placeholder 2">
            <a:extLst>
              <a:ext uri="{FF2B5EF4-FFF2-40B4-BE49-F238E27FC236}">
                <a16:creationId xmlns:a16="http://schemas.microsoft.com/office/drawing/2014/main" id="{23547B0A-DD0C-43C1-8CB9-AF6898680DC6}"/>
              </a:ext>
            </a:extLst>
          </p:cNvPr>
          <p:cNvSpPr>
            <a:spLocks noGrp="1"/>
          </p:cNvSpPr>
          <p:nvPr>
            <p:ph idx="1"/>
          </p:nvPr>
        </p:nvSpPr>
        <p:spPr>
          <a:xfrm>
            <a:off x="838200" y="1825625"/>
            <a:ext cx="10515600" cy="4351338"/>
          </a:xfrm>
          <a:ln w="28575">
            <a:solidFill>
              <a:schemeClr val="tx1"/>
            </a:solidFill>
          </a:ln>
        </p:spPr>
        <p:txBody>
          <a:bodyPr/>
          <a:lstStyle/>
          <a:p>
            <a:pPr algn="just"/>
            <a:r>
              <a:rPr lang="en-US" dirty="0"/>
              <a:t>For achieving better results from the applied model in Machine Learning projects the format of the data has to be in a proper manner. </a:t>
            </a:r>
          </a:p>
          <a:p>
            <a:pPr algn="just"/>
            <a:r>
              <a:rPr lang="en-US" dirty="0"/>
              <a:t>Some specified Machine Learning model needs information in a specified format, for example, </a:t>
            </a:r>
            <a:r>
              <a:rPr lang="en-US" i="1" dirty="0"/>
              <a:t>Random Forest algorithm does not support null values, therefore to execute random forest algorithm null values have to be managed from the original raw data set</a:t>
            </a:r>
            <a:r>
              <a:rPr lang="en-US" dirty="0"/>
              <a:t>.</a:t>
            </a:r>
          </a:p>
          <a:p>
            <a:pPr algn="just"/>
            <a:r>
              <a:rPr lang="en-US" dirty="0"/>
              <a:t> Another aspect is that data set should be formatted in such a way </a:t>
            </a:r>
            <a:r>
              <a:rPr lang="en-US" i="1" dirty="0"/>
              <a:t>that more than one Machine Learning and Deep Learning algorithms </a:t>
            </a:r>
            <a:r>
              <a:rPr lang="en-US" dirty="0"/>
              <a:t>are executed in one data set, and best out of them is chosen.</a:t>
            </a:r>
          </a:p>
        </p:txBody>
      </p:sp>
    </p:spTree>
    <p:extLst>
      <p:ext uri="{BB962C8B-B14F-4D97-AF65-F5344CB8AC3E}">
        <p14:creationId xmlns:p14="http://schemas.microsoft.com/office/powerpoint/2010/main" val="74300524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061">
            <a:extLst>
              <a:ext uri="{FF2B5EF4-FFF2-40B4-BE49-F238E27FC236}">
                <a16:creationId xmlns:a16="http://schemas.microsoft.com/office/drawing/2014/main" id="{1099B8AE-B77E-4FFB-BBA6-136D95EA2843}"/>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spcBef>
                <a:spcPct val="0"/>
              </a:spcBef>
              <a:buClrTx/>
              <a:buSzTx/>
              <a:buFontTx/>
              <a:buNone/>
            </a:pPr>
            <a:fld id="{B7D21970-CC33-4739-98C2-6545D6D612F7}" type="slidenum">
              <a:rPr lang="en-US" altLang="en-US" sz="1200"/>
              <a:pPr>
                <a:spcBef>
                  <a:spcPct val="0"/>
                </a:spcBef>
                <a:buClrTx/>
                <a:buSzTx/>
                <a:buFontTx/>
                <a:buNone/>
              </a:pPr>
              <a:t>66</a:t>
            </a:fld>
            <a:endParaRPr lang="en-US" altLang="en-US" sz="1200"/>
          </a:p>
        </p:txBody>
      </p:sp>
      <p:sp>
        <p:nvSpPr>
          <p:cNvPr id="13315" name="Rectangle 2">
            <a:extLst>
              <a:ext uri="{FF2B5EF4-FFF2-40B4-BE49-F238E27FC236}">
                <a16:creationId xmlns:a16="http://schemas.microsoft.com/office/drawing/2014/main" id="{5A25F6C2-F70F-4D2B-B1B4-9400E37CD40B}"/>
              </a:ext>
            </a:extLst>
          </p:cNvPr>
          <p:cNvSpPr>
            <a:spLocks noGrp="1" noChangeArrowheads="1"/>
          </p:cNvSpPr>
          <p:nvPr>
            <p:ph type="title"/>
          </p:nvPr>
        </p:nvSpPr>
        <p:spPr>
          <a:xfrm>
            <a:off x="158619" y="136525"/>
            <a:ext cx="11868539" cy="854075"/>
          </a:xfrm>
          <a:solidFill>
            <a:schemeClr val="accent1">
              <a:lumMod val="20000"/>
              <a:lumOff val="80000"/>
            </a:schemeClr>
          </a:solidFill>
        </p:spPr>
        <p:txBody>
          <a:bodyPr/>
          <a:lstStyle/>
          <a:p>
            <a:pPr eaLnBrk="1" hangingPunct="1"/>
            <a:r>
              <a:rPr lang="en-US" altLang="en-US" sz="3200" b="1" dirty="0"/>
              <a:t>Major Tasks in Data Preprocessing</a:t>
            </a:r>
          </a:p>
        </p:txBody>
      </p:sp>
      <p:sp>
        <p:nvSpPr>
          <p:cNvPr id="13316" name="Rectangle 3">
            <a:extLst>
              <a:ext uri="{FF2B5EF4-FFF2-40B4-BE49-F238E27FC236}">
                <a16:creationId xmlns:a16="http://schemas.microsoft.com/office/drawing/2014/main" id="{D19A9C75-5F5E-4B19-8C3A-595C96CAEDD4}"/>
              </a:ext>
            </a:extLst>
          </p:cNvPr>
          <p:cNvSpPr>
            <a:spLocks noGrp="1" noChangeArrowheads="1"/>
          </p:cNvSpPr>
          <p:nvPr>
            <p:ph type="body" idx="1"/>
          </p:nvPr>
        </p:nvSpPr>
        <p:spPr>
          <a:xfrm>
            <a:off x="419878" y="1295400"/>
            <a:ext cx="11224726" cy="4517571"/>
          </a:xfrm>
        </p:spPr>
        <p:txBody>
          <a:bodyPr>
            <a:normAutofit/>
          </a:bodyPr>
          <a:lstStyle/>
          <a:p>
            <a:pPr indent="0" eaLnBrk="1" hangingPunct="1">
              <a:lnSpc>
                <a:spcPct val="100000"/>
              </a:lnSpc>
            </a:pPr>
            <a:r>
              <a:rPr lang="en-US" altLang="en-US" sz="2000" b="1" dirty="0"/>
              <a:t>Data cleaning</a:t>
            </a:r>
          </a:p>
          <a:p>
            <a:pPr lvl="1" indent="0" eaLnBrk="1" hangingPunct="1">
              <a:lnSpc>
                <a:spcPct val="100000"/>
              </a:lnSpc>
            </a:pPr>
            <a:r>
              <a:rPr lang="en-US" altLang="en-US" sz="2000" dirty="0"/>
              <a:t>Fill in missing values, smooth noisy data, identify or remove outliers, and resolve inconsistencies</a:t>
            </a:r>
          </a:p>
          <a:p>
            <a:pPr indent="0" eaLnBrk="1" hangingPunct="1">
              <a:lnSpc>
                <a:spcPct val="100000"/>
              </a:lnSpc>
            </a:pPr>
            <a:r>
              <a:rPr lang="en-US" altLang="en-US" sz="2000" b="1" dirty="0"/>
              <a:t>Data integration</a:t>
            </a:r>
          </a:p>
          <a:p>
            <a:pPr lvl="1" indent="0" eaLnBrk="1" hangingPunct="1">
              <a:lnSpc>
                <a:spcPct val="100000"/>
              </a:lnSpc>
            </a:pPr>
            <a:r>
              <a:rPr lang="en-US" altLang="en-US" sz="2000" dirty="0"/>
              <a:t>Integration of multiple databases, data cubes, or files</a:t>
            </a:r>
          </a:p>
          <a:p>
            <a:pPr indent="0" eaLnBrk="1" hangingPunct="1">
              <a:lnSpc>
                <a:spcPct val="100000"/>
              </a:lnSpc>
            </a:pPr>
            <a:r>
              <a:rPr lang="en-US" altLang="en-US" sz="2000" b="1" dirty="0"/>
              <a:t>Data reduction</a:t>
            </a:r>
          </a:p>
          <a:p>
            <a:pPr lvl="1" indent="0" eaLnBrk="1" hangingPunct="1">
              <a:lnSpc>
                <a:spcPct val="100000"/>
              </a:lnSpc>
            </a:pPr>
            <a:r>
              <a:rPr lang="en-US" altLang="en-US" sz="2000" dirty="0"/>
              <a:t>Dimensionality reduction</a:t>
            </a:r>
          </a:p>
          <a:p>
            <a:pPr lvl="1" indent="0" eaLnBrk="1" hangingPunct="1">
              <a:lnSpc>
                <a:spcPct val="100000"/>
              </a:lnSpc>
            </a:pPr>
            <a:r>
              <a:rPr lang="en-US" altLang="en-US" sz="2000" dirty="0"/>
              <a:t>Numerosity reduction</a:t>
            </a:r>
          </a:p>
          <a:p>
            <a:pPr lvl="1" indent="0" eaLnBrk="1" hangingPunct="1">
              <a:lnSpc>
                <a:spcPct val="100000"/>
              </a:lnSpc>
            </a:pPr>
            <a:r>
              <a:rPr lang="en-US" altLang="en-US" sz="2000" dirty="0"/>
              <a:t>Data compression</a:t>
            </a:r>
          </a:p>
          <a:p>
            <a:pPr indent="0" eaLnBrk="1" hangingPunct="1">
              <a:lnSpc>
                <a:spcPct val="100000"/>
              </a:lnSpc>
            </a:pPr>
            <a:r>
              <a:rPr lang="en-US" altLang="en-US" sz="2000" b="1" dirty="0"/>
              <a:t>Data transformation and data discretization</a:t>
            </a:r>
          </a:p>
          <a:p>
            <a:pPr lvl="1" indent="0" eaLnBrk="1" hangingPunct="1">
              <a:lnSpc>
                <a:spcPct val="100000"/>
              </a:lnSpc>
            </a:pPr>
            <a:r>
              <a:rPr lang="en-US" altLang="en-US" sz="2000" dirty="0"/>
              <a:t>Normalization </a:t>
            </a:r>
          </a:p>
          <a:p>
            <a:pPr lvl="1" indent="0" eaLnBrk="1" hangingPunct="1">
              <a:lnSpc>
                <a:spcPct val="100000"/>
              </a:lnSpc>
            </a:pPr>
            <a:r>
              <a:rPr lang="en-US" altLang="en-US" sz="2000" dirty="0"/>
              <a:t>Concept hierarchy generation</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061">
            <a:extLst>
              <a:ext uri="{FF2B5EF4-FFF2-40B4-BE49-F238E27FC236}">
                <a16:creationId xmlns:a16="http://schemas.microsoft.com/office/drawing/2014/main" id="{495D737A-94B2-428C-929E-5BB0F1B67E8B}"/>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spcBef>
                <a:spcPct val="0"/>
              </a:spcBef>
              <a:buClrTx/>
              <a:buSzTx/>
              <a:buFontTx/>
              <a:buNone/>
            </a:pPr>
            <a:fld id="{56C30430-01F5-4189-94E0-A3C5E32E58FC}" type="slidenum">
              <a:rPr lang="en-US" altLang="en-US" sz="1200"/>
              <a:pPr>
                <a:spcBef>
                  <a:spcPct val="0"/>
                </a:spcBef>
                <a:buClrTx/>
                <a:buSzTx/>
                <a:buFontTx/>
                <a:buNone/>
              </a:pPr>
              <a:t>67</a:t>
            </a:fld>
            <a:endParaRPr lang="en-US" altLang="en-US" sz="1200" dirty="0"/>
          </a:p>
        </p:txBody>
      </p:sp>
      <p:sp>
        <p:nvSpPr>
          <p:cNvPr id="17411" name="Rectangle 2">
            <a:extLst>
              <a:ext uri="{FF2B5EF4-FFF2-40B4-BE49-F238E27FC236}">
                <a16:creationId xmlns:a16="http://schemas.microsoft.com/office/drawing/2014/main" id="{4196D330-D403-4924-9060-F697DB006A66}"/>
              </a:ext>
            </a:extLst>
          </p:cNvPr>
          <p:cNvSpPr>
            <a:spLocks noGrp="1" noChangeArrowheads="1"/>
          </p:cNvSpPr>
          <p:nvPr>
            <p:ph type="title"/>
          </p:nvPr>
        </p:nvSpPr>
        <p:spPr>
          <a:xfrm>
            <a:off x="73090" y="18256"/>
            <a:ext cx="11972730" cy="821500"/>
          </a:xfrm>
          <a:solidFill>
            <a:schemeClr val="accent1">
              <a:lumMod val="20000"/>
              <a:lumOff val="80000"/>
            </a:schemeClr>
          </a:solidFill>
        </p:spPr>
        <p:txBody>
          <a:bodyPr/>
          <a:lstStyle/>
          <a:p>
            <a:pPr eaLnBrk="1" hangingPunct="1"/>
            <a:r>
              <a:rPr lang="en-US" altLang="en-US" dirty="0">
                <a:solidFill>
                  <a:srgbClr val="170981"/>
                </a:solidFill>
              </a:rPr>
              <a:t>Data Cleaning</a:t>
            </a:r>
          </a:p>
        </p:txBody>
      </p:sp>
      <p:sp>
        <p:nvSpPr>
          <p:cNvPr id="17412" name="Rectangle 3">
            <a:extLst>
              <a:ext uri="{FF2B5EF4-FFF2-40B4-BE49-F238E27FC236}">
                <a16:creationId xmlns:a16="http://schemas.microsoft.com/office/drawing/2014/main" id="{D5B7336D-487C-4118-AA5C-0DF918664C03}"/>
              </a:ext>
            </a:extLst>
          </p:cNvPr>
          <p:cNvSpPr>
            <a:spLocks noGrp="1" noChangeArrowheads="1"/>
          </p:cNvSpPr>
          <p:nvPr>
            <p:ph type="body" idx="1"/>
          </p:nvPr>
        </p:nvSpPr>
        <p:spPr>
          <a:xfrm>
            <a:off x="73089" y="1119673"/>
            <a:ext cx="11972729" cy="5057290"/>
          </a:xfrm>
        </p:spPr>
        <p:txBody>
          <a:bodyPr>
            <a:normAutofit lnSpcReduction="10000"/>
          </a:bodyPr>
          <a:lstStyle/>
          <a:p>
            <a:pPr eaLnBrk="1" hangingPunct="1">
              <a:lnSpc>
                <a:spcPct val="110000"/>
              </a:lnSpc>
            </a:pPr>
            <a:r>
              <a:rPr lang="en-US" altLang="en-US" sz="2000" b="1" dirty="0"/>
              <a:t>Data in the Real World Is Dirty: </a:t>
            </a:r>
            <a:r>
              <a:rPr lang="en-US" altLang="en-US" sz="2000" dirty="0"/>
              <a:t>Lots of potentially incorrect data, e.g., instrument faulty, human or computer error, transmission error</a:t>
            </a:r>
          </a:p>
          <a:p>
            <a:pPr lvl="1" eaLnBrk="1" hangingPunct="1">
              <a:lnSpc>
                <a:spcPct val="120000"/>
              </a:lnSpc>
            </a:pPr>
            <a:r>
              <a:rPr lang="en-US" altLang="en-US" sz="2000" b="1" u="sng" dirty="0"/>
              <a:t>Incomplete(missing)</a:t>
            </a:r>
            <a:r>
              <a:rPr lang="en-US" altLang="en-US" sz="2000" b="1" dirty="0"/>
              <a:t>: </a:t>
            </a:r>
            <a:r>
              <a:rPr lang="en-US" altLang="en-US" sz="2000" dirty="0"/>
              <a:t>lacking attribute values, lacking certain attributes of interest, or containing only aggregate data</a:t>
            </a:r>
          </a:p>
          <a:p>
            <a:pPr lvl="2" eaLnBrk="1" hangingPunct="1">
              <a:lnSpc>
                <a:spcPct val="110000"/>
              </a:lnSpc>
            </a:pPr>
            <a:r>
              <a:rPr lang="en-US" altLang="en-US" dirty="0"/>
              <a:t>e.g., </a:t>
            </a:r>
            <a:r>
              <a:rPr lang="en-US" altLang="en-US" i="1" dirty="0"/>
              <a:t>Occupation</a:t>
            </a:r>
            <a:r>
              <a:rPr lang="en-US" altLang="en-US" dirty="0"/>
              <a:t>=“ ” (missing data)</a:t>
            </a:r>
          </a:p>
          <a:p>
            <a:pPr lvl="1" eaLnBrk="1" hangingPunct="1">
              <a:lnSpc>
                <a:spcPct val="110000"/>
              </a:lnSpc>
            </a:pPr>
            <a:r>
              <a:rPr lang="en-US" altLang="en-US" sz="2000" b="1" u="sng" dirty="0"/>
              <a:t>noisy</a:t>
            </a:r>
            <a:r>
              <a:rPr lang="en-US" altLang="en-US" sz="2000" b="1" dirty="0"/>
              <a:t>: </a:t>
            </a:r>
            <a:r>
              <a:rPr lang="en-US" altLang="en-US" sz="2000" dirty="0"/>
              <a:t>containing noise, errors, or outliers</a:t>
            </a:r>
          </a:p>
          <a:p>
            <a:pPr lvl="2" eaLnBrk="1" hangingPunct="1">
              <a:lnSpc>
                <a:spcPct val="110000"/>
              </a:lnSpc>
            </a:pPr>
            <a:r>
              <a:rPr lang="en-US" altLang="en-US" dirty="0"/>
              <a:t>e.g., </a:t>
            </a:r>
            <a:r>
              <a:rPr lang="en-US" altLang="en-US" i="1" dirty="0"/>
              <a:t>Salary</a:t>
            </a:r>
            <a:r>
              <a:rPr lang="en-US" altLang="en-US" dirty="0"/>
              <a:t>=“</a:t>
            </a:r>
            <a:r>
              <a:rPr lang="en-US" altLang="en-US" dirty="0">
                <a:cs typeface="Tahoma" panose="020B0604030504040204" pitchFamily="34" charset="0"/>
              </a:rPr>
              <a:t>−</a:t>
            </a:r>
            <a:r>
              <a:rPr lang="en-US" altLang="en-US" dirty="0"/>
              <a:t>10” (an error)</a:t>
            </a:r>
          </a:p>
          <a:p>
            <a:pPr lvl="1" eaLnBrk="1" hangingPunct="1">
              <a:lnSpc>
                <a:spcPct val="110000"/>
              </a:lnSpc>
            </a:pPr>
            <a:r>
              <a:rPr lang="en-US" altLang="en-US" sz="2000" b="1" u="sng" dirty="0"/>
              <a:t>inconsistent</a:t>
            </a:r>
            <a:r>
              <a:rPr lang="en-US" altLang="en-US" sz="2000" b="1" dirty="0"/>
              <a:t>:</a:t>
            </a:r>
            <a:r>
              <a:rPr lang="en-US" altLang="en-US" sz="2000" dirty="0"/>
              <a:t> containing discrepancies in codes or names, e.g.,</a:t>
            </a:r>
          </a:p>
          <a:p>
            <a:pPr lvl="2" eaLnBrk="1" hangingPunct="1">
              <a:lnSpc>
                <a:spcPct val="100000"/>
              </a:lnSpc>
            </a:pPr>
            <a:r>
              <a:rPr lang="en-US" altLang="en-US" i="1" dirty="0"/>
              <a:t>Age</a:t>
            </a:r>
            <a:r>
              <a:rPr lang="en-US" altLang="en-US" dirty="0"/>
              <a:t>=“42”, </a:t>
            </a:r>
            <a:r>
              <a:rPr lang="en-US" altLang="en-US" i="1" dirty="0"/>
              <a:t>Birthday</a:t>
            </a:r>
            <a:r>
              <a:rPr lang="en-US" altLang="en-US" dirty="0"/>
              <a:t>=“03/07/2010”</a:t>
            </a:r>
          </a:p>
          <a:p>
            <a:pPr lvl="2" eaLnBrk="1" hangingPunct="1">
              <a:lnSpc>
                <a:spcPct val="100000"/>
              </a:lnSpc>
            </a:pPr>
            <a:r>
              <a:rPr lang="en-US" altLang="en-US" dirty="0"/>
              <a:t>Was rating “1, 2, 3”, now rating “A, B, C”</a:t>
            </a:r>
          </a:p>
          <a:p>
            <a:pPr lvl="2" eaLnBrk="1" hangingPunct="1">
              <a:lnSpc>
                <a:spcPct val="100000"/>
              </a:lnSpc>
            </a:pPr>
            <a:r>
              <a:rPr lang="en-US" altLang="en-US" dirty="0"/>
              <a:t>discrepancy between duplicate records</a:t>
            </a:r>
          </a:p>
          <a:p>
            <a:pPr lvl="1" eaLnBrk="1" hangingPunct="1">
              <a:lnSpc>
                <a:spcPct val="120000"/>
              </a:lnSpc>
            </a:pPr>
            <a:r>
              <a:rPr lang="en-US" altLang="en-US" sz="2000" b="1" u="sng" dirty="0"/>
              <a:t>Intentional </a:t>
            </a:r>
            <a:r>
              <a:rPr lang="en-US" altLang="en-US" sz="2000" b="1" dirty="0"/>
              <a:t>(e.g., </a:t>
            </a:r>
            <a:r>
              <a:rPr lang="en-US" altLang="en-US" sz="2000" b="1" i="1" dirty="0"/>
              <a:t>disguised missing</a:t>
            </a:r>
            <a:r>
              <a:rPr lang="en-US" altLang="en-US" sz="2000" b="1" dirty="0"/>
              <a:t> data)</a:t>
            </a:r>
          </a:p>
          <a:p>
            <a:pPr lvl="2" eaLnBrk="1" hangingPunct="1">
              <a:lnSpc>
                <a:spcPct val="120000"/>
              </a:lnSpc>
            </a:pPr>
            <a:r>
              <a:rPr lang="en-US" altLang="en-US" dirty="0"/>
              <a:t>Jan. 1 as everyone’s birthday?</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061">
            <a:extLst>
              <a:ext uri="{FF2B5EF4-FFF2-40B4-BE49-F238E27FC236}">
                <a16:creationId xmlns:a16="http://schemas.microsoft.com/office/drawing/2014/main" id="{CD355AA5-6CAF-4E94-AE92-11252D1D54B1}"/>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spcBef>
                <a:spcPct val="0"/>
              </a:spcBef>
              <a:buClrTx/>
              <a:buSzTx/>
              <a:buFontTx/>
              <a:buNone/>
            </a:pPr>
            <a:fld id="{FA6D9651-DA52-4214-B295-CB5988D8884B}" type="slidenum">
              <a:rPr lang="en-US" altLang="en-US" sz="1200"/>
              <a:pPr>
                <a:spcBef>
                  <a:spcPct val="0"/>
                </a:spcBef>
                <a:buClrTx/>
                <a:buSzTx/>
                <a:buFontTx/>
                <a:buNone/>
              </a:pPr>
              <a:t>68</a:t>
            </a:fld>
            <a:endParaRPr lang="en-US" altLang="en-US" sz="1200" dirty="0"/>
          </a:p>
        </p:txBody>
      </p:sp>
      <p:sp>
        <p:nvSpPr>
          <p:cNvPr id="19459" name="Rectangle 2">
            <a:extLst>
              <a:ext uri="{FF2B5EF4-FFF2-40B4-BE49-F238E27FC236}">
                <a16:creationId xmlns:a16="http://schemas.microsoft.com/office/drawing/2014/main" id="{6972A4AA-A9A2-4192-AAF3-595F00B65D85}"/>
              </a:ext>
            </a:extLst>
          </p:cNvPr>
          <p:cNvSpPr>
            <a:spLocks noGrp="1" noChangeArrowheads="1"/>
          </p:cNvSpPr>
          <p:nvPr>
            <p:ph type="title"/>
          </p:nvPr>
        </p:nvSpPr>
        <p:spPr>
          <a:xfrm>
            <a:off x="0" y="136525"/>
            <a:ext cx="11793894" cy="609600"/>
          </a:xfrm>
          <a:solidFill>
            <a:schemeClr val="accent1">
              <a:lumMod val="20000"/>
              <a:lumOff val="80000"/>
            </a:schemeClr>
          </a:solidFill>
        </p:spPr>
        <p:txBody>
          <a:bodyPr>
            <a:normAutofit fontScale="90000"/>
          </a:bodyPr>
          <a:lstStyle/>
          <a:p>
            <a:pPr eaLnBrk="1" hangingPunct="1"/>
            <a:r>
              <a:rPr lang="en-US" altLang="en-US" dirty="0">
                <a:solidFill>
                  <a:srgbClr val="170981"/>
                </a:solidFill>
              </a:rPr>
              <a:t>Incomplete (Missing) Data</a:t>
            </a:r>
          </a:p>
        </p:txBody>
      </p:sp>
      <p:sp>
        <p:nvSpPr>
          <p:cNvPr id="19460" name="Rectangle 3">
            <a:extLst>
              <a:ext uri="{FF2B5EF4-FFF2-40B4-BE49-F238E27FC236}">
                <a16:creationId xmlns:a16="http://schemas.microsoft.com/office/drawing/2014/main" id="{939B56AD-B6CD-45BD-BED8-2F0F0A359790}"/>
              </a:ext>
            </a:extLst>
          </p:cNvPr>
          <p:cNvSpPr>
            <a:spLocks noGrp="1" noChangeArrowheads="1"/>
          </p:cNvSpPr>
          <p:nvPr>
            <p:ph type="body" idx="1"/>
          </p:nvPr>
        </p:nvSpPr>
        <p:spPr>
          <a:xfrm>
            <a:off x="373224" y="1371600"/>
            <a:ext cx="11420670" cy="4404049"/>
          </a:xfrm>
        </p:spPr>
        <p:txBody>
          <a:bodyPr>
            <a:normAutofit lnSpcReduction="10000"/>
          </a:bodyPr>
          <a:lstStyle/>
          <a:p>
            <a:pPr eaLnBrk="1" hangingPunct="1">
              <a:lnSpc>
                <a:spcPct val="110000"/>
              </a:lnSpc>
            </a:pPr>
            <a:r>
              <a:rPr lang="en-US" altLang="en-US" sz="2400" b="1" dirty="0"/>
              <a:t>Data is not always available</a:t>
            </a:r>
          </a:p>
          <a:p>
            <a:pPr lvl="1" eaLnBrk="1" hangingPunct="1">
              <a:lnSpc>
                <a:spcPct val="110000"/>
              </a:lnSpc>
            </a:pPr>
            <a:r>
              <a:rPr lang="en-US" altLang="en-US" dirty="0"/>
              <a:t>E.g., many tuples have no recorded value for several attributes, such as customer income in sales data</a:t>
            </a:r>
          </a:p>
          <a:p>
            <a:pPr eaLnBrk="1" hangingPunct="1">
              <a:lnSpc>
                <a:spcPct val="110000"/>
              </a:lnSpc>
            </a:pPr>
            <a:r>
              <a:rPr lang="en-US" altLang="en-US" sz="2400" b="1" dirty="0"/>
              <a:t>Missing data may be due to </a:t>
            </a:r>
          </a:p>
          <a:p>
            <a:pPr lvl="1" eaLnBrk="1" hangingPunct="1">
              <a:lnSpc>
                <a:spcPct val="110000"/>
              </a:lnSpc>
            </a:pPr>
            <a:r>
              <a:rPr lang="en-US" altLang="en-US" dirty="0"/>
              <a:t>equipment malfunction</a:t>
            </a:r>
          </a:p>
          <a:p>
            <a:pPr lvl="1" eaLnBrk="1" hangingPunct="1">
              <a:lnSpc>
                <a:spcPct val="110000"/>
              </a:lnSpc>
            </a:pPr>
            <a:r>
              <a:rPr lang="en-US" altLang="en-US" dirty="0"/>
              <a:t>inconsistent with other recorded data and thus deleted</a:t>
            </a:r>
          </a:p>
          <a:p>
            <a:pPr lvl="1" eaLnBrk="1" hangingPunct="1">
              <a:lnSpc>
                <a:spcPct val="110000"/>
              </a:lnSpc>
            </a:pPr>
            <a:r>
              <a:rPr lang="en-US" altLang="en-US" dirty="0"/>
              <a:t>data not entered due to misunderstanding</a:t>
            </a:r>
          </a:p>
          <a:p>
            <a:pPr lvl="1" eaLnBrk="1" hangingPunct="1">
              <a:lnSpc>
                <a:spcPct val="110000"/>
              </a:lnSpc>
            </a:pPr>
            <a:r>
              <a:rPr lang="en-US" altLang="en-US" dirty="0"/>
              <a:t>certain data may not be considered important at the time of entry</a:t>
            </a:r>
          </a:p>
          <a:p>
            <a:pPr lvl="1" eaLnBrk="1" hangingPunct="1">
              <a:lnSpc>
                <a:spcPct val="110000"/>
              </a:lnSpc>
            </a:pPr>
            <a:r>
              <a:rPr lang="en-US" altLang="en-US" dirty="0"/>
              <a:t>not register history or changes of the data</a:t>
            </a:r>
          </a:p>
          <a:p>
            <a:pPr eaLnBrk="1" hangingPunct="1">
              <a:lnSpc>
                <a:spcPct val="110000"/>
              </a:lnSpc>
            </a:pPr>
            <a:r>
              <a:rPr lang="en-US" altLang="en-US" sz="2400" b="1" dirty="0"/>
              <a:t>Missing data may need to be inferred</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061">
            <a:extLst>
              <a:ext uri="{FF2B5EF4-FFF2-40B4-BE49-F238E27FC236}">
                <a16:creationId xmlns:a16="http://schemas.microsoft.com/office/drawing/2014/main" id="{8919FAB3-FC7B-4911-99AF-0D2B3A94DFBE}"/>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spcBef>
                <a:spcPct val="0"/>
              </a:spcBef>
              <a:buClrTx/>
              <a:buSzTx/>
              <a:buFontTx/>
              <a:buNone/>
            </a:pPr>
            <a:fld id="{3F0098B5-9B9C-487B-A91D-2D10E084B66B}" type="slidenum">
              <a:rPr lang="en-US" altLang="en-US" sz="1200"/>
              <a:pPr>
                <a:spcBef>
                  <a:spcPct val="0"/>
                </a:spcBef>
                <a:buClrTx/>
                <a:buSzTx/>
                <a:buFontTx/>
                <a:buNone/>
              </a:pPr>
              <a:t>69</a:t>
            </a:fld>
            <a:endParaRPr lang="en-US" altLang="en-US" sz="1200"/>
          </a:p>
        </p:txBody>
      </p:sp>
      <p:sp>
        <p:nvSpPr>
          <p:cNvPr id="21507" name="Rectangle 2">
            <a:extLst>
              <a:ext uri="{FF2B5EF4-FFF2-40B4-BE49-F238E27FC236}">
                <a16:creationId xmlns:a16="http://schemas.microsoft.com/office/drawing/2014/main" id="{6B669F26-9A0A-4AA7-8FB7-840D2924496B}"/>
              </a:ext>
            </a:extLst>
          </p:cNvPr>
          <p:cNvSpPr>
            <a:spLocks noGrp="1" noChangeArrowheads="1"/>
          </p:cNvSpPr>
          <p:nvPr>
            <p:ph type="title"/>
          </p:nvPr>
        </p:nvSpPr>
        <p:spPr>
          <a:xfrm>
            <a:off x="329681" y="136525"/>
            <a:ext cx="11532637" cy="762000"/>
          </a:xfrm>
          <a:solidFill>
            <a:schemeClr val="accent1">
              <a:lumMod val="20000"/>
              <a:lumOff val="80000"/>
            </a:schemeClr>
          </a:solidFill>
        </p:spPr>
        <p:txBody>
          <a:bodyPr/>
          <a:lstStyle/>
          <a:p>
            <a:pPr eaLnBrk="1" hangingPunct="1"/>
            <a:r>
              <a:rPr lang="en-US" altLang="en-US" dirty="0"/>
              <a:t>How to Handle Missing Data?</a:t>
            </a:r>
          </a:p>
        </p:txBody>
      </p:sp>
      <p:sp>
        <p:nvSpPr>
          <p:cNvPr id="21508" name="Rectangle 3">
            <a:extLst>
              <a:ext uri="{FF2B5EF4-FFF2-40B4-BE49-F238E27FC236}">
                <a16:creationId xmlns:a16="http://schemas.microsoft.com/office/drawing/2014/main" id="{8C9527F9-956C-4CEC-B485-CF20A5058D8A}"/>
              </a:ext>
            </a:extLst>
          </p:cNvPr>
          <p:cNvSpPr>
            <a:spLocks noGrp="1" noChangeArrowheads="1"/>
          </p:cNvSpPr>
          <p:nvPr>
            <p:ph type="body" idx="1"/>
          </p:nvPr>
        </p:nvSpPr>
        <p:spPr>
          <a:xfrm>
            <a:off x="329681" y="1295400"/>
            <a:ext cx="11417560" cy="4368282"/>
          </a:xfrm>
        </p:spPr>
        <p:txBody>
          <a:bodyPr>
            <a:normAutofit/>
          </a:bodyPr>
          <a:lstStyle/>
          <a:p>
            <a:pPr eaLnBrk="1" hangingPunct="1">
              <a:lnSpc>
                <a:spcPct val="120000"/>
              </a:lnSpc>
            </a:pPr>
            <a:r>
              <a:rPr lang="en-US" altLang="en-US" sz="2400" b="1" dirty="0"/>
              <a:t>Ignore the tuple: </a:t>
            </a:r>
            <a:r>
              <a:rPr lang="en-US" altLang="en-US" sz="2400" dirty="0"/>
              <a:t>usually done when class label is missing (when doing classification)—not effective when the % of missing values per attribute varies considerably</a:t>
            </a:r>
          </a:p>
          <a:p>
            <a:pPr eaLnBrk="1" hangingPunct="1">
              <a:lnSpc>
                <a:spcPct val="120000"/>
              </a:lnSpc>
            </a:pPr>
            <a:r>
              <a:rPr lang="en-US" altLang="en-US" sz="2400" b="1" dirty="0"/>
              <a:t>Fill in the missing value manually</a:t>
            </a:r>
            <a:r>
              <a:rPr lang="en-US" altLang="en-US" sz="2400" dirty="0"/>
              <a:t>: tedious + infeasible?</a:t>
            </a:r>
          </a:p>
          <a:p>
            <a:pPr eaLnBrk="1" hangingPunct="1">
              <a:lnSpc>
                <a:spcPct val="120000"/>
              </a:lnSpc>
            </a:pPr>
            <a:r>
              <a:rPr lang="en-US" altLang="en-US" sz="2400" b="1" dirty="0"/>
              <a:t>Fill in it automatically with</a:t>
            </a:r>
          </a:p>
          <a:p>
            <a:pPr lvl="1" eaLnBrk="1" hangingPunct="1">
              <a:lnSpc>
                <a:spcPct val="120000"/>
              </a:lnSpc>
            </a:pPr>
            <a:r>
              <a:rPr lang="en-US" altLang="en-US" dirty="0"/>
              <a:t>a global constant : e.g., “unknown”, a new class?! </a:t>
            </a:r>
          </a:p>
          <a:p>
            <a:pPr lvl="1" eaLnBrk="1" hangingPunct="1">
              <a:lnSpc>
                <a:spcPct val="120000"/>
              </a:lnSpc>
            </a:pPr>
            <a:r>
              <a:rPr lang="en-US" altLang="en-US" dirty="0"/>
              <a:t>the attribute mean</a:t>
            </a:r>
          </a:p>
          <a:p>
            <a:pPr lvl="1" eaLnBrk="1" hangingPunct="1">
              <a:lnSpc>
                <a:spcPct val="120000"/>
              </a:lnSpc>
            </a:pPr>
            <a:r>
              <a:rPr lang="en-US" altLang="en-US" dirty="0"/>
              <a:t>the attribute mean for all samples belonging to the same class: smarter</a:t>
            </a:r>
          </a:p>
          <a:p>
            <a:pPr lvl="1" eaLnBrk="1" hangingPunct="1">
              <a:lnSpc>
                <a:spcPct val="120000"/>
              </a:lnSpc>
            </a:pPr>
            <a:r>
              <a:rPr lang="en-US" altLang="en-US" dirty="0">
                <a:solidFill>
                  <a:schemeClr val="hlink"/>
                </a:solidFill>
              </a:rPr>
              <a:t>the most probable value: inference-based such as Bayesian formula or decision tree</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3755E226-EAC8-4B54-B4CC-8E929E48B141}"/>
              </a:ext>
            </a:extLst>
          </p:cNvPr>
          <p:cNvSpPr/>
          <p:nvPr/>
        </p:nvSpPr>
        <p:spPr>
          <a:xfrm>
            <a:off x="4926564" y="3758280"/>
            <a:ext cx="2192694" cy="1578828"/>
          </a:xfrm>
          <a:prstGeom prst="rect">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 name="Rectangle 16">
            <a:extLst>
              <a:ext uri="{FF2B5EF4-FFF2-40B4-BE49-F238E27FC236}">
                <a16:creationId xmlns:a16="http://schemas.microsoft.com/office/drawing/2014/main" id="{47C30E89-6243-45DD-BFA7-61229B431D1D}"/>
              </a:ext>
            </a:extLst>
          </p:cNvPr>
          <p:cNvSpPr/>
          <p:nvPr/>
        </p:nvSpPr>
        <p:spPr>
          <a:xfrm>
            <a:off x="8438947" y="1562098"/>
            <a:ext cx="2776449" cy="2004269"/>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4" name="Rectangle 13">
            <a:extLst>
              <a:ext uri="{FF2B5EF4-FFF2-40B4-BE49-F238E27FC236}">
                <a16:creationId xmlns:a16="http://schemas.microsoft.com/office/drawing/2014/main" id="{B2ADD88E-74C7-4032-A341-A025C80DD9A8}"/>
              </a:ext>
            </a:extLst>
          </p:cNvPr>
          <p:cNvSpPr/>
          <p:nvPr/>
        </p:nvSpPr>
        <p:spPr>
          <a:xfrm>
            <a:off x="636327" y="1562100"/>
            <a:ext cx="2409825" cy="1866900"/>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4" name="Picture 3">
            <a:extLst>
              <a:ext uri="{FF2B5EF4-FFF2-40B4-BE49-F238E27FC236}">
                <a16:creationId xmlns:a16="http://schemas.microsoft.com/office/drawing/2014/main" id="{3C90E6D0-4046-46DD-8860-04C29479B4E0}"/>
              </a:ext>
            </a:extLst>
          </p:cNvPr>
          <p:cNvPicPr>
            <a:picLocks noChangeAspect="1"/>
          </p:cNvPicPr>
          <p:nvPr/>
        </p:nvPicPr>
        <p:blipFill>
          <a:blip r:embed="rId2"/>
          <a:stretch>
            <a:fillRect/>
          </a:stretch>
        </p:blipFill>
        <p:spPr>
          <a:xfrm>
            <a:off x="683396" y="1635028"/>
            <a:ext cx="2315688" cy="1793972"/>
          </a:xfrm>
          <a:prstGeom prst="rect">
            <a:avLst/>
          </a:prstGeom>
        </p:spPr>
      </p:pic>
      <p:pic>
        <p:nvPicPr>
          <p:cNvPr id="5" name="Picture 4">
            <a:extLst>
              <a:ext uri="{FF2B5EF4-FFF2-40B4-BE49-F238E27FC236}">
                <a16:creationId xmlns:a16="http://schemas.microsoft.com/office/drawing/2014/main" id="{D082C2CC-3E76-4B33-BE01-77A585E745EC}"/>
              </a:ext>
            </a:extLst>
          </p:cNvPr>
          <p:cNvPicPr>
            <a:picLocks noChangeAspect="1"/>
          </p:cNvPicPr>
          <p:nvPr/>
        </p:nvPicPr>
        <p:blipFill>
          <a:blip r:embed="rId3"/>
          <a:stretch>
            <a:fillRect/>
          </a:stretch>
        </p:blipFill>
        <p:spPr>
          <a:xfrm>
            <a:off x="5028952" y="1388188"/>
            <a:ext cx="1704975" cy="2333625"/>
          </a:xfrm>
          <a:prstGeom prst="rect">
            <a:avLst/>
          </a:prstGeom>
        </p:spPr>
      </p:pic>
      <p:pic>
        <p:nvPicPr>
          <p:cNvPr id="6" name="Picture 5">
            <a:extLst>
              <a:ext uri="{FF2B5EF4-FFF2-40B4-BE49-F238E27FC236}">
                <a16:creationId xmlns:a16="http://schemas.microsoft.com/office/drawing/2014/main" id="{268922A0-87DB-42C4-B16A-4BFD28EA2977}"/>
              </a:ext>
            </a:extLst>
          </p:cNvPr>
          <p:cNvPicPr>
            <a:picLocks noChangeAspect="1"/>
          </p:cNvPicPr>
          <p:nvPr/>
        </p:nvPicPr>
        <p:blipFill>
          <a:blip r:embed="rId4"/>
          <a:stretch>
            <a:fillRect/>
          </a:stretch>
        </p:blipFill>
        <p:spPr>
          <a:xfrm>
            <a:off x="5257508" y="3991481"/>
            <a:ext cx="1476375" cy="1209675"/>
          </a:xfrm>
          <a:prstGeom prst="rect">
            <a:avLst/>
          </a:prstGeom>
        </p:spPr>
      </p:pic>
      <p:pic>
        <p:nvPicPr>
          <p:cNvPr id="7" name="Picture 6">
            <a:extLst>
              <a:ext uri="{FF2B5EF4-FFF2-40B4-BE49-F238E27FC236}">
                <a16:creationId xmlns:a16="http://schemas.microsoft.com/office/drawing/2014/main" id="{DA5C403C-A3B9-4518-BF5F-58398677B3E0}"/>
              </a:ext>
            </a:extLst>
          </p:cNvPr>
          <p:cNvPicPr>
            <a:picLocks noChangeAspect="1"/>
          </p:cNvPicPr>
          <p:nvPr/>
        </p:nvPicPr>
        <p:blipFill>
          <a:blip r:embed="rId5"/>
          <a:stretch>
            <a:fillRect/>
          </a:stretch>
        </p:blipFill>
        <p:spPr>
          <a:xfrm>
            <a:off x="8522246" y="1618082"/>
            <a:ext cx="2609850" cy="1952625"/>
          </a:xfrm>
          <a:prstGeom prst="rect">
            <a:avLst/>
          </a:prstGeom>
        </p:spPr>
      </p:pic>
      <p:sp>
        <p:nvSpPr>
          <p:cNvPr id="8" name="TextBox 7">
            <a:extLst>
              <a:ext uri="{FF2B5EF4-FFF2-40B4-BE49-F238E27FC236}">
                <a16:creationId xmlns:a16="http://schemas.microsoft.com/office/drawing/2014/main" id="{3F18120F-76F9-4C3F-979B-BCDA7ECDC603}"/>
              </a:ext>
            </a:extLst>
          </p:cNvPr>
          <p:cNvSpPr txBox="1"/>
          <p:nvPr/>
        </p:nvSpPr>
        <p:spPr>
          <a:xfrm>
            <a:off x="239922" y="51593"/>
            <a:ext cx="11565977" cy="1077218"/>
          </a:xfrm>
          <a:prstGeom prst="rect">
            <a:avLst/>
          </a:prstGeom>
          <a:solidFill>
            <a:schemeClr val="tx2">
              <a:lumMod val="20000"/>
              <a:lumOff val="80000"/>
            </a:schemeClr>
          </a:solidFill>
        </p:spPr>
        <p:txBody>
          <a:bodyPr wrap="square" rtlCol="0">
            <a:spAutoFit/>
          </a:bodyPr>
          <a:lstStyle/>
          <a:p>
            <a:r>
              <a:rPr lang="en-US" sz="3200" b="1" i="1" dirty="0"/>
              <a:t>Recommending a product to buyers e.g. used by amazon , flipkart , Snapdeal etc., is not possible by manual calculations</a:t>
            </a:r>
          </a:p>
        </p:txBody>
      </p:sp>
      <p:cxnSp>
        <p:nvCxnSpPr>
          <p:cNvPr id="10" name="Straight Arrow Connector 9">
            <a:extLst>
              <a:ext uri="{FF2B5EF4-FFF2-40B4-BE49-F238E27FC236}">
                <a16:creationId xmlns:a16="http://schemas.microsoft.com/office/drawing/2014/main" id="{387B10B2-3561-402A-8D99-D0F2143ECC9A}"/>
              </a:ext>
            </a:extLst>
          </p:cNvPr>
          <p:cNvCxnSpPr>
            <a:cxnSpLocks/>
            <a:stCxn id="4" idx="3"/>
          </p:cNvCxnSpPr>
          <p:nvPr/>
        </p:nvCxnSpPr>
        <p:spPr>
          <a:xfrm flipV="1">
            <a:off x="2999084" y="2495550"/>
            <a:ext cx="2076937" cy="3646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A3D474E5-96A8-4DCB-82F2-2F785F037FDA}"/>
              </a:ext>
            </a:extLst>
          </p:cNvPr>
          <p:cNvCxnSpPr>
            <a:cxnSpLocks/>
          </p:cNvCxnSpPr>
          <p:nvPr/>
        </p:nvCxnSpPr>
        <p:spPr>
          <a:xfrm>
            <a:off x="6733927" y="2484732"/>
            <a:ext cx="1626302"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E655A9D2-B98B-4C68-8948-FF876951C881}"/>
              </a:ext>
            </a:extLst>
          </p:cNvPr>
          <p:cNvSpPr txBox="1"/>
          <p:nvPr/>
        </p:nvSpPr>
        <p:spPr>
          <a:xfrm>
            <a:off x="559836" y="3758280"/>
            <a:ext cx="3340359" cy="369332"/>
          </a:xfrm>
          <a:prstGeom prst="rect">
            <a:avLst/>
          </a:prstGeom>
          <a:noFill/>
        </p:spPr>
        <p:txBody>
          <a:bodyPr wrap="square" rtlCol="0">
            <a:spAutoFit/>
          </a:bodyPr>
          <a:lstStyle/>
          <a:p>
            <a:r>
              <a:rPr lang="en-US" dirty="0"/>
              <a:t>Purchase History of a Customer</a:t>
            </a:r>
          </a:p>
        </p:txBody>
      </p:sp>
      <p:sp>
        <p:nvSpPr>
          <p:cNvPr id="24" name="TextBox 23">
            <a:extLst>
              <a:ext uri="{FF2B5EF4-FFF2-40B4-BE49-F238E27FC236}">
                <a16:creationId xmlns:a16="http://schemas.microsoft.com/office/drawing/2014/main" id="{911B60B4-AA10-484D-807E-A6628F1DF009}"/>
              </a:ext>
            </a:extLst>
          </p:cNvPr>
          <p:cNvSpPr txBox="1"/>
          <p:nvPr/>
        </p:nvSpPr>
        <p:spPr>
          <a:xfrm>
            <a:off x="8744820" y="3825278"/>
            <a:ext cx="2776449" cy="369332"/>
          </a:xfrm>
          <a:prstGeom prst="rect">
            <a:avLst/>
          </a:prstGeom>
          <a:noFill/>
        </p:spPr>
        <p:txBody>
          <a:bodyPr wrap="square" rtlCol="0">
            <a:spAutoFit/>
          </a:bodyPr>
          <a:lstStyle/>
          <a:p>
            <a:r>
              <a:rPr lang="en-US" dirty="0"/>
              <a:t>Search list of a Customer</a:t>
            </a:r>
          </a:p>
        </p:txBody>
      </p:sp>
      <p:sp>
        <p:nvSpPr>
          <p:cNvPr id="2" name="Rectangle 1">
            <a:extLst>
              <a:ext uri="{FF2B5EF4-FFF2-40B4-BE49-F238E27FC236}">
                <a16:creationId xmlns:a16="http://schemas.microsoft.com/office/drawing/2014/main" id="{9D431E0C-FAE9-4C62-AFEA-5188B707C815}"/>
              </a:ext>
            </a:extLst>
          </p:cNvPr>
          <p:cNvSpPr/>
          <p:nvPr/>
        </p:nvSpPr>
        <p:spPr>
          <a:xfrm>
            <a:off x="9283423" y="6078168"/>
            <a:ext cx="2767745" cy="369332"/>
          </a:xfrm>
          <a:prstGeom prst="rect">
            <a:avLst/>
          </a:prstGeom>
        </p:spPr>
        <p:txBody>
          <a:bodyPr wrap="none">
            <a:spAutoFit/>
          </a:bodyPr>
          <a:lstStyle/>
          <a:p>
            <a:r>
              <a:rPr lang="en-US" b="1" dirty="0"/>
              <a:t>a. Why Machine Learning ?</a:t>
            </a:r>
          </a:p>
        </p:txBody>
      </p:sp>
    </p:spTree>
    <p:extLst>
      <p:ext uri="{BB962C8B-B14F-4D97-AF65-F5344CB8AC3E}">
        <p14:creationId xmlns:p14="http://schemas.microsoft.com/office/powerpoint/2010/main" val="165345970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3" name="Rectangle 72">
            <a:extLst>
              <a:ext uri="{FF2B5EF4-FFF2-40B4-BE49-F238E27FC236}">
                <a16:creationId xmlns:a16="http://schemas.microsoft.com/office/drawing/2014/main" id="{5F9CFCE6-877F-4858-B8BD-2C52CA8AFB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E4E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8213F8A0-12AE-4514-8372-0DD766EC28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56866" y="480060"/>
            <a:ext cx="5458122"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Image result for Missing Data">
            <a:extLst>
              <a:ext uri="{FF2B5EF4-FFF2-40B4-BE49-F238E27FC236}">
                <a16:creationId xmlns:a16="http://schemas.microsoft.com/office/drawing/2014/main" id="{91A6A14D-79C3-4747-BF56-206A6E3830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21035" y="1085839"/>
            <a:ext cx="5129784" cy="4686321"/>
          </a:xfrm>
          <a:prstGeom prst="rect">
            <a:avLst/>
          </a:prstGeom>
          <a:noFill/>
          <a:extLst>
            <a:ext uri="{909E8E84-426E-40DD-AFC4-6F175D3DCCD1}">
              <a14:hiddenFill xmlns:a14="http://schemas.microsoft.com/office/drawing/2010/main">
                <a:solidFill>
                  <a:srgbClr val="FFFFFF"/>
                </a:solidFill>
              </a14:hiddenFill>
            </a:ext>
          </a:extLst>
        </p:spPr>
      </p:pic>
      <p:sp>
        <p:nvSpPr>
          <p:cNvPr id="77" name="Rectangle 76">
            <a:extLst>
              <a:ext uri="{FF2B5EF4-FFF2-40B4-BE49-F238E27FC236}">
                <a16:creationId xmlns:a16="http://schemas.microsoft.com/office/drawing/2014/main" id="{9EFF17D4-9A8C-4CE5-B096-D8CCD44004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5458121"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2" name="Picture 4" descr="Image result for Missing Data">
            <a:extLst>
              <a:ext uri="{FF2B5EF4-FFF2-40B4-BE49-F238E27FC236}">
                <a16:creationId xmlns:a16="http://schemas.microsoft.com/office/drawing/2014/main" id="{F7C9884D-63D5-4EDB-92F6-0F23408D71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1180" y="1515196"/>
            <a:ext cx="5129784" cy="38276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524921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Image result for categorical Data">
            <a:extLst>
              <a:ext uri="{FF2B5EF4-FFF2-40B4-BE49-F238E27FC236}">
                <a16:creationId xmlns:a16="http://schemas.microsoft.com/office/drawing/2014/main" id="{83740C02-8DB3-49B3-B2F8-9EFBA35EDD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6484" y="69512"/>
            <a:ext cx="5715001" cy="3038475"/>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Image result for categorical Data">
            <a:extLst>
              <a:ext uri="{FF2B5EF4-FFF2-40B4-BE49-F238E27FC236}">
                <a16:creationId xmlns:a16="http://schemas.microsoft.com/office/drawing/2014/main" id="{B9FE187F-7F75-4BBE-8C4C-DE24C7BD9B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10515" y="0"/>
            <a:ext cx="5715000" cy="6762750"/>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Image result for categorical Data">
            <a:extLst>
              <a:ext uri="{FF2B5EF4-FFF2-40B4-BE49-F238E27FC236}">
                <a16:creationId xmlns:a16="http://schemas.microsoft.com/office/drawing/2014/main" id="{A08FB4E1-40DC-4021-AEDB-2C25A642AD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36654" y="3444979"/>
            <a:ext cx="3183984" cy="30198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336315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061">
            <a:extLst>
              <a:ext uri="{FF2B5EF4-FFF2-40B4-BE49-F238E27FC236}">
                <a16:creationId xmlns:a16="http://schemas.microsoft.com/office/drawing/2014/main" id="{17C91B27-62C8-44CE-982B-AC4EED788FA9}"/>
              </a:ext>
            </a:extLst>
          </p:cNvPr>
          <p:cNvSpPr txBox="1">
            <a:spLocks noGrp="1" noChangeArrowheads="1"/>
          </p:cNvSpPr>
          <p:nvPr/>
        </p:nvSpPr>
        <p:spPr bwMode="auto">
          <a:xfrm>
            <a:off x="8763000" y="6477000"/>
            <a:ext cx="1905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r" eaLnBrk="1" hangingPunct="1">
              <a:spcBef>
                <a:spcPct val="0"/>
              </a:spcBef>
              <a:buClrTx/>
              <a:buSzTx/>
              <a:buFontTx/>
              <a:buNone/>
            </a:pPr>
            <a:fld id="{405C313B-2D5A-44A7-838D-C58910DD1D02}" type="slidenum">
              <a:rPr lang="en-US" altLang="en-US" sz="1200"/>
              <a:pPr algn="r" eaLnBrk="1" hangingPunct="1">
                <a:spcBef>
                  <a:spcPct val="0"/>
                </a:spcBef>
                <a:buClrTx/>
                <a:buSzTx/>
                <a:buFontTx/>
                <a:buNone/>
              </a:pPr>
              <a:t>72</a:t>
            </a:fld>
            <a:endParaRPr lang="en-US" altLang="en-US" sz="1200"/>
          </a:p>
        </p:txBody>
      </p:sp>
      <p:sp>
        <p:nvSpPr>
          <p:cNvPr id="23555" name="Rectangle 2">
            <a:extLst>
              <a:ext uri="{FF2B5EF4-FFF2-40B4-BE49-F238E27FC236}">
                <a16:creationId xmlns:a16="http://schemas.microsoft.com/office/drawing/2014/main" id="{2F833F6B-5F7D-414D-A6C2-5B0AE8B5AE67}"/>
              </a:ext>
            </a:extLst>
          </p:cNvPr>
          <p:cNvSpPr>
            <a:spLocks noGrp="1" noChangeArrowheads="1"/>
          </p:cNvSpPr>
          <p:nvPr>
            <p:ph type="title" idx="4294967295"/>
          </p:nvPr>
        </p:nvSpPr>
        <p:spPr>
          <a:xfrm>
            <a:off x="186612" y="228600"/>
            <a:ext cx="11784564" cy="762000"/>
          </a:xfrm>
          <a:solidFill>
            <a:schemeClr val="accent1">
              <a:lumMod val="20000"/>
              <a:lumOff val="80000"/>
            </a:schemeClr>
          </a:solidFill>
        </p:spPr>
        <p:txBody>
          <a:bodyPr/>
          <a:lstStyle/>
          <a:p>
            <a:pPr eaLnBrk="1" hangingPunct="1"/>
            <a:r>
              <a:rPr lang="en-US" altLang="en-US" dirty="0">
                <a:solidFill>
                  <a:srgbClr val="170981"/>
                </a:solidFill>
              </a:rPr>
              <a:t>Noisy Data</a:t>
            </a:r>
          </a:p>
        </p:txBody>
      </p:sp>
      <p:sp>
        <p:nvSpPr>
          <p:cNvPr id="23556" name="Rectangle 3">
            <a:extLst>
              <a:ext uri="{FF2B5EF4-FFF2-40B4-BE49-F238E27FC236}">
                <a16:creationId xmlns:a16="http://schemas.microsoft.com/office/drawing/2014/main" id="{21DC47B9-236F-488D-9CF2-FB51244F9FE0}"/>
              </a:ext>
            </a:extLst>
          </p:cNvPr>
          <p:cNvSpPr>
            <a:spLocks noGrp="1" noChangeArrowheads="1"/>
          </p:cNvSpPr>
          <p:nvPr>
            <p:ph type="body" idx="4294967295"/>
          </p:nvPr>
        </p:nvSpPr>
        <p:spPr>
          <a:xfrm>
            <a:off x="317240" y="1257300"/>
            <a:ext cx="11653936" cy="4953000"/>
          </a:xfrm>
        </p:spPr>
        <p:txBody>
          <a:bodyPr/>
          <a:lstStyle/>
          <a:p>
            <a:pPr eaLnBrk="1" hangingPunct="1"/>
            <a:r>
              <a:rPr lang="en-US" altLang="en-US" sz="2400" b="1" dirty="0">
                <a:solidFill>
                  <a:schemeClr val="folHlink"/>
                </a:solidFill>
              </a:rPr>
              <a:t>Noise</a:t>
            </a:r>
            <a:r>
              <a:rPr lang="en-US" altLang="en-US" sz="2400" b="1" dirty="0"/>
              <a:t>:</a:t>
            </a:r>
            <a:r>
              <a:rPr lang="en-US" altLang="en-US" sz="2400" dirty="0"/>
              <a:t> random error or variance in a measured variable</a:t>
            </a:r>
          </a:p>
          <a:p>
            <a:pPr eaLnBrk="1" hangingPunct="1"/>
            <a:r>
              <a:rPr lang="en-US" altLang="en-US" sz="2400" b="1" dirty="0">
                <a:solidFill>
                  <a:schemeClr val="folHlink"/>
                </a:solidFill>
              </a:rPr>
              <a:t>Incorrect attribute values</a:t>
            </a:r>
            <a:r>
              <a:rPr lang="en-US" altLang="en-US" sz="2400" b="1" dirty="0"/>
              <a:t> </a:t>
            </a:r>
            <a:r>
              <a:rPr lang="en-US" altLang="en-US" sz="2400" dirty="0"/>
              <a:t>may be due to</a:t>
            </a:r>
          </a:p>
          <a:p>
            <a:pPr lvl="1" eaLnBrk="1" hangingPunct="1"/>
            <a:r>
              <a:rPr lang="en-US" altLang="en-US" dirty="0"/>
              <a:t>faulty data collection instruments</a:t>
            </a:r>
          </a:p>
          <a:p>
            <a:pPr lvl="1" eaLnBrk="1" hangingPunct="1"/>
            <a:r>
              <a:rPr lang="en-US" altLang="en-US" dirty="0"/>
              <a:t>data entry problems</a:t>
            </a:r>
          </a:p>
          <a:p>
            <a:pPr lvl="1" eaLnBrk="1" hangingPunct="1"/>
            <a:r>
              <a:rPr lang="en-US" altLang="en-US" dirty="0"/>
              <a:t>data transmission problems</a:t>
            </a:r>
          </a:p>
          <a:p>
            <a:pPr lvl="1" eaLnBrk="1" hangingPunct="1"/>
            <a:r>
              <a:rPr lang="en-US" altLang="en-US" dirty="0"/>
              <a:t>technology limitation</a:t>
            </a:r>
          </a:p>
          <a:p>
            <a:pPr lvl="1" eaLnBrk="1" hangingPunct="1"/>
            <a:r>
              <a:rPr lang="en-US" altLang="en-US" dirty="0"/>
              <a:t>inconsistency in naming convention </a:t>
            </a:r>
          </a:p>
          <a:p>
            <a:pPr eaLnBrk="1" hangingPunct="1"/>
            <a:r>
              <a:rPr lang="en-US" altLang="en-US" sz="2400" b="1" dirty="0">
                <a:solidFill>
                  <a:schemeClr val="folHlink"/>
                </a:solidFill>
              </a:rPr>
              <a:t>Other data problems</a:t>
            </a:r>
            <a:r>
              <a:rPr lang="en-US" altLang="en-US" sz="2400" b="1" dirty="0"/>
              <a:t> </a:t>
            </a:r>
            <a:r>
              <a:rPr lang="en-US" altLang="en-US" sz="2400" dirty="0"/>
              <a:t>which require data cleaning</a:t>
            </a:r>
          </a:p>
          <a:p>
            <a:pPr lvl="1" eaLnBrk="1" hangingPunct="1"/>
            <a:r>
              <a:rPr lang="en-US" altLang="en-US" dirty="0"/>
              <a:t>duplicate records</a:t>
            </a:r>
          </a:p>
          <a:p>
            <a:pPr lvl="1" eaLnBrk="1" hangingPunct="1"/>
            <a:r>
              <a:rPr lang="en-US" altLang="en-US" dirty="0"/>
              <a:t>incomplete data</a:t>
            </a:r>
          </a:p>
          <a:p>
            <a:pPr lvl="1" eaLnBrk="1" hangingPunct="1"/>
            <a:r>
              <a:rPr lang="en-US" altLang="en-US" dirty="0"/>
              <a:t>inconsistent data</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E9ACF-C463-47C3-A15C-99263870B645}"/>
              </a:ext>
            </a:extLst>
          </p:cNvPr>
          <p:cNvSpPr>
            <a:spLocks noGrp="1"/>
          </p:cNvSpPr>
          <p:nvPr>
            <p:ph type="title"/>
          </p:nvPr>
        </p:nvSpPr>
        <p:spPr>
          <a:solidFill>
            <a:schemeClr val="accent1">
              <a:lumMod val="20000"/>
              <a:lumOff val="80000"/>
            </a:schemeClr>
          </a:solidFill>
        </p:spPr>
        <p:txBody>
          <a:bodyPr/>
          <a:lstStyle/>
          <a:p>
            <a:r>
              <a:rPr lang="en-US" dirty="0"/>
              <a:t>Preprocessing the Data in Python</a:t>
            </a:r>
          </a:p>
        </p:txBody>
      </p:sp>
      <p:sp>
        <p:nvSpPr>
          <p:cNvPr id="3" name="Content Placeholder 2">
            <a:extLst>
              <a:ext uri="{FF2B5EF4-FFF2-40B4-BE49-F238E27FC236}">
                <a16:creationId xmlns:a16="http://schemas.microsoft.com/office/drawing/2014/main" id="{3EB3D4D2-5047-457F-8F23-2B1ABCBF9C75}"/>
              </a:ext>
            </a:extLst>
          </p:cNvPr>
          <p:cNvSpPr>
            <a:spLocks noGrp="1"/>
          </p:cNvSpPr>
          <p:nvPr>
            <p:ph idx="1"/>
          </p:nvPr>
        </p:nvSpPr>
        <p:spPr/>
        <p:txBody>
          <a:bodyPr/>
          <a:lstStyle/>
          <a:p>
            <a:r>
              <a:rPr lang="en-US" dirty="0"/>
              <a:t>In our daily life, we deal with lots of data but this data is in raw form. To provide the data as the input of machine learning algorithms, we need to convert it into a meaningful data. </a:t>
            </a:r>
          </a:p>
          <a:p>
            <a:r>
              <a:rPr lang="en-US" dirty="0"/>
              <a:t>That is where data preprocessing comes into picture. In other simple words, we can say that before providing the data to the machine learning algorithms we need to preprocess the data.</a:t>
            </a:r>
          </a:p>
        </p:txBody>
      </p:sp>
    </p:spTree>
    <p:extLst>
      <p:ext uri="{BB962C8B-B14F-4D97-AF65-F5344CB8AC3E}">
        <p14:creationId xmlns:p14="http://schemas.microsoft.com/office/powerpoint/2010/main" val="388964585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BC6D91-D1E3-40D1-B18C-185B50D7AD03}"/>
              </a:ext>
            </a:extLst>
          </p:cNvPr>
          <p:cNvSpPr>
            <a:spLocks noGrp="1"/>
          </p:cNvSpPr>
          <p:nvPr>
            <p:ph type="title"/>
          </p:nvPr>
        </p:nvSpPr>
        <p:spPr>
          <a:xfrm>
            <a:off x="0" y="18256"/>
            <a:ext cx="12192000" cy="849492"/>
          </a:xfrm>
          <a:solidFill>
            <a:schemeClr val="accent1">
              <a:lumMod val="20000"/>
              <a:lumOff val="80000"/>
            </a:schemeClr>
          </a:solidFill>
        </p:spPr>
        <p:txBody>
          <a:bodyPr/>
          <a:lstStyle/>
          <a:p>
            <a:r>
              <a:rPr lang="en-US" dirty="0"/>
              <a:t>Training , Testing and Validation Data set</a:t>
            </a:r>
          </a:p>
        </p:txBody>
      </p:sp>
      <p:sp>
        <p:nvSpPr>
          <p:cNvPr id="3" name="Content Placeholder 2">
            <a:extLst>
              <a:ext uri="{FF2B5EF4-FFF2-40B4-BE49-F238E27FC236}">
                <a16:creationId xmlns:a16="http://schemas.microsoft.com/office/drawing/2014/main" id="{984F013D-B188-4C7A-97C2-E0FA304BE251}"/>
              </a:ext>
            </a:extLst>
          </p:cNvPr>
          <p:cNvSpPr>
            <a:spLocks noGrp="1"/>
          </p:cNvSpPr>
          <p:nvPr>
            <p:ph idx="1"/>
          </p:nvPr>
        </p:nvSpPr>
        <p:spPr>
          <a:xfrm>
            <a:off x="121298" y="1129004"/>
            <a:ext cx="11943183" cy="5047959"/>
          </a:xfrm>
        </p:spPr>
        <p:txBody>
          <a:bodyPr>
            <a:normAutofit/>
          </a:bodyPr>
          <a:lstStyle/>
          <a:p>
            <a:pPr fontAlgn="base"/>
            <a:r>
              <a:rPr lang="en-US" b="1" dirty="0"/>
              <a:t>Training Dataset</a:t>
            </a:r>
            <a:r>
              <a:rPr lang="en-US" dirty="0"/>
              <a:t>: </a:t>
            </a:r>
            <a:r>
              <a:rPr lang="en-US" i="1" dirty="0"/>
              <a:t>A set of examples used for learning, that is to fit the parameters [i.e., weights] of the classifier or model.</a:t>
            </a:r>
          </a:p>
          <a:p>
            <a:pPr fontAlgn="base"/>
            <a:r>
              <a:rPr lang="en-US" b="1" dirty="0"/>
              <a:t>Validation Dataset</a:t>
            </a:r>
            <a:r>
              <a:rPr lang="en-US" dirty="0"/>
              <a:t>: </a:t>
            </a:r>
            <a:r>
              <a:rPr lang="en-US" i="1" dirty="0"/>
              <a:t>The sample of data used to provide an unbiased evaluation of a model fit on the training dataset while tuning model hyperparameters. A set of examples used to tune the parameters [i.e., architecture, not weights] of a classifier, for example to choose the number of hidden units in a neural network.</a:t>
            </a:r>
          </a:p>
          <a:p>
            <a:pPr fontAlgn="base"/>
            <a:r>
              <a:rPr lang="en-US" b="1" dirty="0"/>
              <a:t>Test Dataset</a:t>
            </a:r>
            <a:r>
              <a:rPr lang="en-US" dirty="0"/>
              <a:t>: </a:t>
            </a:r>
            <a:r>
              <a:rPr lang="en-US" i="1" dirty="0"/>
              <a:t>The sample of data used to provide an unbiased evaluation of a final model fit on the training dataset</a:t>
            </a:r>
            <a:r>
              <a:rPr lang="en-US" dirty="0"/>
              <a:t>. </a:t>
            </a:r>
            <a:r>
              <a:rPr lang="en-US" i="1" dirty="0"/>
              <a:t>A set of examples used only to assess the performance [generalization] of a fully specified classifier.</a:t>
            </a:r>
          </a:p>
        </p:txBody>
      </p:sp>
    </p:spTree>
    <p:extLst>
      <p:ext uri="{BB962C8B-B14F-4D97-AF65-F5344CB8AC3E}">
        <p14:creationId xmlns:p14="http://schemas.microsoft.com/office/powerpoint/2010/main" val="87153852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0FBD9E9-A1BA-4B4A-AAC6-E55E7FE758B6}"/>
              </a:ext>
            </a:extLst>
          </p:cNvPr>
          <p:cNvPicPr>
            <a:picLocks noChangeAspect="1"/>
          </p:cNvPicPr>
          <p:nvPr/>
        </p:nvPicPr>
        <p:blipFill>
          <a:blip r:embed="rId2"/>
          <a:stretch>
            <a:fillRect/>
          </a:stretch>
        </p:blipFill>
        <p:spPr>
          <a:xfrm>
            <a:off x="1399161" y="564204"/>
            <a:ext cx="9644217" cy="5525312"/>
          </a:xfrm>
          <a:prstGeom prst="rect">
            <a:avLst/>
          </a:prstGeom>
        </p:spPr>
      </p:pic>
    </p:spTree>
    <p:extLst>
      <p:ext uri="{BB962C8B-B14F-4D97-AF65-F5344CB8AC3E}">
        <p14:creationId xmlns:p14="http://schemas.microsoft.com/office/powerpoint/2010/main" val="315390988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19F8E4A-15E0-4C46-BD50-043485C5732C}"/>
              </a:ext>
            </a:extLst>
          </p:cNvPr>
          <p:cNvPicPr>
            <a:picLocks noChangeAspect="1"/>
          </p:cNvPicPr>
          <p:nvPr/>
        </p:nvPicPr>
        <p:blipFill>
          <a:blip r:embed="rId2"/>
          <a:stretch>
            <a:fillRect/>
          </a:stretch>
        </p:blipFill>
        <p:spPr>
          <a:xfrm>
            <a:off x="1804987" y="795337"/>
            <a:ext cx="8582025" cy="5267325"/>
          </a:xfrm>
          <a:prstGeom prst="rect">
            <a:avLst/>
          </a:prstGeom>
        </p:spPr>
      </p:pic>
    </p:spTree>
    <p:extLst>
      <p:ext uri="{BB962C8B-B14F-4D97-AF65-F5344CB8AC3E}">
        <p14:creationId xmlns:p14="http://schemas.microsoft.com/office/powerpoint/2010/main" val="427162771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B6005A4-9CEA-4F9E-AE17-DF96596F28DC}"/>
              </a:ext>
            </a:extLst>
          </p:cNvPr>
          <p:cNvPicPr>
            <a:picLocks noChangeAspect="1"/>
          </p:cNvPicPr>
          <p:nvPr/>
        </p:nvPicPr>
        <p:blipFill>
          <a:blip r:embed="rId2"/>
          <a:stretch>
            <a:fillRect/>
          </a:stretch>
        </p:blipFill>
        <p:spPr>
          <a:xfrm>
            <a:off x="660815" y="643467"/>
            <a:ext cx="10870370" cy="5571066"/>
          </a:xfrm>
          <a:prstGeom prst="rect">
            <a:avLst/>
          </a:prstGeom>
        </p:spPr>
      </p:pic>
    </p:spTree>
    <p:extLst>
      <p:ext uri="{BB962C8B-B14F-4D97-AF65-F5344CB8AC3E}">
        <p14:creationId xmlns:p14="http://schemas.microsoft.com/office/powerpoint/2010/main" val="151437706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40B7E7-CD18-4EDD-9A62-2EECDBFCFAE6}"/>
              </a:ext>
            </a:extLst>
          </p:cNvPr>
          <p:cNvSpPr>
            <a:spLocks noGrp="1"/>
          </p:cNvSpPr>
          <p:nvPr>
            <p:ph type="title"/>
          </p:nvPr>
        </p:nvSpPr>
        <p:spPr>
          <a:solidFill>
            <a:schemeClr val="tx2">
              <a:lumMod val="20000"/>
              <a:lumOff val="80000"/>
            </a:schemeClr>
          </a:solidFill>
        </p:spPr>
        <p:txBody>
          <a:bodyPr/>
          <a:lstStyle/>
          <a:p>
            <a:r>
              <a:rPr lang="en-US" dirty="0"/>
              <a:t>Data preprocessing steps</a:t>
            </a:r>
          </a:p>
        </p:txBody>
      </p:sp>
      <p:sp>
        <p:nvSpPr>
          <p:cNvPr id="3" name="Content Placeholder 2">
            <a:extLst>
              <a:ext uri="{FF2B5EF4-FFF2-40B4-BE49-F238E27FC236}">
                <a16:creationId xmlns:a16="http://schemas.microsoft.com/office/drawing/2014/main" id="{A5F3D777-22EF-4AD1-81A9-F335760AB6B4}"/>
              </a:ext>
            </a:extLst>
          </p:cNvPr>
          <p:cNvSpPr>
            <a:spLocks noGrp="1"/>
          </p:cNvSpPr>
          <p:nvPr>
            <p:ph idx="1"/>
          </p:nvPr>
        </p:nvSpPr>
        <p:spPr/>
        <p:txBody>
          <a:bodyPr/>
          <a:lstStyle/>
          <a:p>
            <a:r>
              <a:rPr lang="en-US" b="1" dirty="0"/>
              <a:t>Step 1 − Importing the useful packages </a:t>
            </a:r>
          </a:p>
          <a:p>
            <a:r>
              <a:rPr lang="en-US" b="1" dirty="0"/>
              <a:t>Step 2 − Defining sample data </a:t>
            </a:r>
          </a:p>
          <a:p>
            <a:r>
              <a:rPr lang="en-US" b="1" dirty="0"/>
              <a:t>Step3 − Applying preprocessing technique</a:t>
            </a:r>
            <a:endParaRPr lang="en-US" dirty="0"/>
          </a:p>
        </p:txBody>
      </p:sp>
    </p:spTree>
    <p:extLst>
      <p:ext uri="{BB962C8B-B14F-4D97-AF65-F5344CB8AC3E}">
        <p14:creationId xmlns:p14="http://schemas.microsoft.com/office/powerpoint/2010/main" val="168451345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DB4AEA-C856-4845-BBA7-D5ABECFE5E15}"/>
              </a:ext>
            </a:extLst>
          </p:cNvPr>
          <p:cNvSpPr>
            <a:spLocks noGrp="1"/>
          </p:cNvSpPr>
          <p:nvPr>
            <p:ph type="title"/>
          </p:nvPr>
        </p:nvSpPr>
        <p:spPr>
          <a:solidFill>
            <a:schemeClr val="accent1">
              <a:lumMod val="20000"/>
              <a:lumOff val="80000"/>
            </a:schemeClr>
          </a:solidFill>
        </p:spPr>
        <p:txBody>
          <a:bodyPr/>
          <a:lstStyle/>
          <a:p>
            <a:r>
              <a:rPr lang="en-US" b="1" dirty="0"/>
              <a:t>Step 1 − Importing the useful packages </a:t>
            </a:r>
            <a:endParaRPr lang="en-US" dirty="0"/>
          </a:p>
        </p:txBody>
      </p:sp>
      <p:sp>
        <p:nvSpPr>
          <p:cNvPr id="3" name="Content Placeholder 2">
            <a:extLst>
              <a:ext uri="{FF2B5EF4-FFF2-40B4-BE49-F238E27FC236}">
                <a16:creationId xmlns:a16="http://schemas.microsoft.com/office/drawing/2014/main" id="{2FD65D61-6A17-4684-8B1B-275212067619}"/>
              </a:ext>
            </a:extLst>
          </p:cNvPr>
          <p:cNvSpPr>
            <a:spLocks noGrp="1"/>
          </p:cNvSpPr>
          <p:nvPr>
            <p:ph idx="1"/>
          </p:nvPr>
        </p:nvSpPr>
        <p:spPr/>
        <p:txBody>
          <a:bodyPr>
            <a:normAutofit fontScale="92500" lnSpcReduction="20000"/>
          </a:bodyPr>
          <a:lstStyle/>
          <a:p>
            <a:r>
              <a:rPr lang="en-US" dirty="0"/>
              <a:t>If we are using Python then this would be the first step for converting the data into a certain format, i.e., preprocessing. It can be done as follows −</a:t>
            </a:r>
          </a:p>
          <a:p>
            <a:pPr lvl="1"/>
            <a:r>
              <a:rPr lang="en-US" b="1" dirty="0"/>
              <a:t>import </a:t>
            </a:r>
            <a:r>
              <a:rPr lang="en-US" b="1" dirty="0" err="1"/>
              <a:t>numpy</a:t>
            </a:r>
            <a:r>
              <a:rPr lang="en-US" b="1" dirty="0"/>
              <a:t> as np</a:t>
            </a:r>
          </a:p>
          <a:p>
            <a:pPr lvl="1"/>
            <a:r>
              <a:rPr lang="en-US" b="1" dirty="0"/>
              <a:t>from </a:t>
            </a:r>
            <a:r>
              <a:rPr lang="en-US" b="1" dirty="0" err="1"/>
              <a:t>sklearn</a:t>
            </a:r>
            <a:r>
              <a:rPr lang="en-US" b="1" dirty="0"/>
              <a:t> import preprocessing </a:t>
            </a:r>
          </a:p>
          <a:p>
            <a:r>
              <a:rPr lang="en-US" dirty="0"/>
              <a:t>Here we have used the following two packages −</a:t>
            </a:r>
          </a:p>
          <a:p>
            <a:pPr lvl="1"/>
            <a:r>
              <a:rPr lang="en-US" b="1" dirty="0"/>
              <a:t>NumPy</a:t>
            </a:r>
            <a:r>
              <a:rPr lang="en-US" dirty="0"/>
              <a:t> − Basically NumPy is a general purpose array-processing package designed to efficiently manipulate large multi-dimensional arrays of arbitrary records without sacrificing too much speed for small multi-dimensional arrays.</a:t>
            </a:r>
          </a:p>
          <a:p>
            <a:pPr lvl="1"/>
            <a:r>
              <a:rPr lang="en-US" b="1" dirty="0" err="1"/>
              <a:t>sklearn.preprocessing</a:t>
            </a:r>
            <a:r>
              <a:rPr lang="en-US" dirty="0"/>
              <a:t> − This package provides many common utility functions and transformer classes to change raw feature vectors into a representation that is more suitable for machine learning algorithms.</a:t>
            </a:r>
          </a:p>
          <a:p>
            <a:endParaRPr lang="en-US" dirty="0"/>
          </a:p>
          <a:p>
            <a:r>
              <a:rPr lang="en-US" dirty="0"/>
              <a:t>proftgs.blogspot.com</a:t>
            </a:r>
          </a:p>
          <a:p>
            <a:endParaRPr lang="en-US" dirty="0"/>
          </a:p>
        </p:txBody>
      </p:sp>
    </p:spTree>
    <p:extLst>
      <p:ext uri="{BB962C8B-B14F-4D97-AF65-F5344CB8AC3E}">
        <p14:creationId xmlns:p14="http://schemas.microsoft.com/office/powerpoint/2010/main" val="40801658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DAF154-B801-44D2-B99F-2797F2077B2B}"/>
              </a:ext>
            </a:extLst>
          </p:cNvPr>
          <p:cNvSpPr>
            <a:spLocks noGrp="1"/>
          </p:cNvSpPr>
          <p:nvPr>
            <p:ph type="title"/>
          </p:nvPr>
        </p:nvSpPr>
        <p:spPr>
          <a:xfrm>
            <a:off x="838200" y="2567150"/>
            <a:ext cx="10515600" cy="1325563"/>
          </a:xfrm>
          <a:solidFill>
            <a:schemeClr val="tx2">
              <a:lumMod val="20000"/>
              <a:lumOff val="80000"/>
            </a:schemeClr>
          </a:solidFill>
        </p:spPr>
        <p:txBody>
          <a:bodyPr/>
          <a:lstStyle/>
          <a:p>
            <a:r>
              <a:rPr lang="en-US" b="1" dirty="0"/>
              <a:t>b. What is Machine Learning ?</a:t>
            </a:r>
          </a:p>
        </p:txBody>
      </p:sp>
    </p:spTree>
    <p:extLst>
      <p:ext uri="{BB962C8B-B14F-4D97-AF65-F5344CB8AC3E}">
        <p14:creationId xmlns:p14="http://schemas.microsoft.com/office/powerpoint/2010/main" val="295862189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1734CA-AFB6-491E-8650-3897E514AAD3}"/>
              </a:ext>
            </a:extLst>
          </p:cNvPr>
          <p:cNvSpPr>
            <a:spLocks noGrp="1"/>
          </p:cNvSpPr>
          <p:nvPr>
            <p:ph type="title"/>
          </p:nvPr>
        </p:nvSpPr>
        <p:spPr>
          <a:xfrm>
            <a:off x="0" y="0"/>
            <a:ext cx="12192000" cy="1325563"/>
          </a:xfrm>
          <a:solidFill>
            <a:schemeClr val="accent1">
              <a:lumMod val="20000"/>
              <a:lumOff val="80000"/>
            </a:schemeClr>
          </a:solidFill>
        </p:spPr>
        <p:txBody>
          <a:bodyPr/>
          <a:lstStyle/>
          <a:p>
            <a:r>
              <a:rPr lang="en-US" b="1" dirty="0"/>
              <a:t>Step 2 − Defining sample data</a:t>
            </a:r>
            <a:endParaRPr lang="en-US" dirty="0"/>
          </a:p>
        </p:txBody>
      </p:sp>
      <p:sp>
        <p:nvSpPr>
          <p:cNvPr id="3" name="Content Placeholder 2">
            <a:extLst>
              <a:ext uri="{FF2B5EF4-FFF2-40B4-BE49-F238E27FC236}">
                <a16:creationId xmlns:a16="http://schemas.microsoft.com/office/drawing/2014/main" id="{7D800410-E4DA-4C35-BF28-4222160E7A28}"/>
              </a:ext>
            </a:extLst>
          </p:cNvPr>
          <p:cNvSpPr>
            <a:spLocks noGrp="1"/>
          </p:cNvSpPr>
          <p:nvPr>
            <p:ph idx="1"/>
          </p:nvPr>
        </p:nvSpPr>
        <p:spPr>
          <a:xfrm>
            <a:off x="205273" y="1825625"/>
            <a:ext cx="11849878" cy="4351338"/>
          </a:xfrm>
        </p:spPr>
        <p:txBody>
          <a:bodyPr/>
          <a:lstStyle/>
          <a:p>
            <a:r>
              <a:rPr lang="en-US" dirty="0"/>
              <a:t>After importing the packages, we need to define some sample data so that we can apply preprocessing techniques on that data. </a:t>
            </a:r>
          </a:p>
          <a:p>
            <a:r>
              <a:rPr lang="en-US" dirty="0"/>
              <a:t>We will now define the following sample data −</a:t>
            </a:r>
          </a:p>
          <a:p>
            <a:pPr lvl="1"/>
            <a:endParaRPr lang="en-US" altLang="en-US" dirty="0">
              <a:solidFill>
                <a:srgbClr val="7F0055"/>
              </a:solidFill>
              <a:latin typeface="Menlo"/>
            </a:endParaRPr>
          </a:p>
          <a:p>
            <a:pPr lvl="1"/>
            <a:r>
              <a:rPr lang="en-US" altLang="en-US" dirty="0">
                <a:solidFill>
                  <a:srgbClr val="7F0055"/>
                </a:solidFill>
                <a:latin typeface="Menlo"/>
              </a:rPr>
              <a:t>input_data</a:t>
            </a:r>
            <a:r>
              <a:rPr lang="en-US" altLang="en-US" dirty="0">
                <a:solidFill>
                  <a:srgbClr val="313131"/>
                </a:solidFill>
                <a:latin typeface="Menlo"/>
              </a:rPr>
              <a:t> </a:t>
            </a:r>
            <a:r>
              <a:rPr lang="en-US" altLang="en-US" dirty="0">
                <a:solidFill>
                  <a:srgbClr val="666600"/>
                </a:solidFill>
                <a:latin typeface="Menlo"/>
              </a:rPr>
              <a:t>=</a:t>
            </a:r>
            <a:r>
              <a:rPr lang="en-US" altLang="en-US" dirty="0">
                <a:solidFill>
                  <a:srgbClr val="313131"/>
                </a:solidFill>
                <a:latin typeface="Menlo"/>
              </a:rPr>
              <a:t> np</a:t>
            </a:r>
            <a:r>
              <a:rPr lang="en-US" altLang="en-US" dirty="0">
                <a:solidFill>
                  <a:srgbClr val="666600"/>
                </a:solidFill>
                <a:latin typeface="Menlo"/>
              </a:rPr>
              <a:t>.</a:t>
            </a:r>
            <a:r>
              <a:rPr lang="en-US" altLang="en-US" dirty="0">
                <a:solidFill>
                  <a:srgbClr val="313131"/>
                </a:solidFill>
                <a:latin typeface="Menlo"/>
              </a:rPr>
              <a:t>array</a:t>
            </a:r>
            <a:r>
              <a:rPr lang="en-US" altLang="en-US" dirty="0">
                <a:solidFill>
                  <a:srgbClr val="666600"/>
                </a:solidFill>
                <a:latin typeface="Menlo"/>
              </a:rPr>
              <a:t>([</a:t>
            </a:r>
            <a:r>
              <a:rPr lang="en-US" altLang="en-US" dirty="0">
                <a:solidFill>
                  <a:srgbClr val="006666"/>
                </a:solidFill>
                <a:latin typeface="Menlo"/>
              </a:rPr>
              <a:t>2.1</a:t>
            </a:r>
            <a:r>
              <a:rPr lang="en-US" altLang="en-US" dirty="0">
                <a:solidFill>
                  <a:srgbClr val="666600"/>
                </a:solidFill>
                <a:latin typeface="Menlo"/>
              </a:rPr>
              <a:t>,</a:t>
            </a:r>
            <a:r>
              <a:rPr lang="en-US" altLang="en-US" dirty="0">
                <a:solidFill>
                  <a:srgbClr val="313131"/>
                </a:solidFill>
                <a:latin typeface="Menlo"/>
              </a:rPr>
              <a:t> </a:t>
            </a:r>
            <a:r>
              <a:rPr lang="en-US" altLang="en-US" dirty="0">
                <a:solidFill>
                  <a:srgbClr val="666600"/>
                </a:solidFill>
                <a:latin typeface="Menlo"/>
              </a:rPr>
              <a:t>-</a:t>
            </a:r>
            <a:r>
              <a:rPr lang="en-US" altLang="en-US" dirty="0">
                <a:solidFill>
                  <a:srgbClr val="006666"/>
                </a:solidFill>
                <a:latin typeface="Menlo"/>
              </a:rPr>
              <a:t>1.9</a:t>
            </a:r>
            <a:r>
              <a:rPr lang="en-US" altLang="en-US" dirty="0">
                <a:solidFill>
                  <a:srgbClr val="666600"/>
                </a:solidFill>
                <a:latin typeface="Menlo"/>
              </a:rPr>
              <a:t>,</a:t>
            </a:r>
            <a:r>
              <a:rPr lang="en-US" altLang="en-US" dirty="0">
                <a:solidFill>
                  <a:srgbClr val="313131"/>
                </a:solidFill>
                <a:latin typeface="Menlo"/>
              </a:rPr>
              <a:t> </a:t>
            </a:r>
            <a:r>
              <a:rPr lang="en-US" altLang="en-US" dirty="0">
                <a:solidFill>
                  <a:srgbClr val="006666"/>
                </a:solidFill>
                <a:latin typeface="Menlo"/>
              </a:rPr>
              <a:t>5.5</a:t>
            </a:r>
            <a:r>
              <a:rPr lang="en-US" altLang="en-US" dirty="0">
                <a:solidFill>
                  <a:srgbClr val="666600"/>
                </a:solidFill>
                <a:latin typeface="Menlo"/>
              </a:rPr>
              <a:t>],</a:t>
            </a:r>
            <a:r>
              <a:rPr lang="en-US" altLang="en-US" dirty="0">
                <a:solidFill>
                  <a:srgbClr val="313131"/>
                </a:solidFill>
                <a:latin typeface="Menlo"/>
              </a:rPr>
              <a:t> </a:t>
            </a:r>
          </a:p>
          <a:p>
            <a:pPr marL="457200" lvl="1" indent="0">
              <a:buNone/>
            </a:pPr>
            <a:r>
              <a:rPr lang="en-US" altLang="en-US" dirty="0">
                <a:solidFill>
                  <a:srgbClr val="666600"/>
                </a:solidFill>
                <a:latin typeface="Menlo"/>
              </a:rPr>
              <a:t>                                            [-</a:t>
            </a:r>
            <a:r>
              <a:rPr lang="en-US" altLang="en-US" dirty="0">
                <a:solidFill>
                  <a:srgbClr val="006666"/>
                </a:solidFill>
                <a:latin typeface="Menlo"/>
              </a:rPr>
              <a:t>1.5</a:t>
            </a:r>
            <a:r>
              <a:rPr lang="en-US" altLang="en-US" dirty="0">
                <a:solidFill>
                  <a:srgbClr val="666600"/>
                </a:solidFill>
                <a:latin typeface="Menlo"/>
              </a:rPr>
              <a:t>,</a:t>
            </a:r>
            <a:r>
              <a:rPr lang="en-US" altLang="en-US" dirty="0">
                <a:solidFill>
                  <a:srgbClr val="313131"/>
                </a:solidFill>
                <a:latin typeface="Menlo"/>
              </a:rPr>
              <a:t> </a:t>
            </a:r>
            <a:r>
              <a:rPr lang="en-US" altLang="en-US" dirty="0">
                <a:solidFill>
                  <a:srgbClr val="006666"/>
                </a:solidFill>
                <a:latin typeface="Menlo"/>
              </a:rPr>
              <a:t>2.4</a:t>
            </a:r>
            <a:r>
              <a:rPr lang="en-US" altLang="en-US" dirty="0">
                <a:solidFill>
                  <a:srgbClr val="666600"/>
                </a:solidFill>
                <a:latin typeface="Menlo"/>
              </a:rPr>
              <a:t>,</a:t>
            </a:r>
            <a:r>
              <a:rPr lang="en-US" altLang="en-US" dirty="0">
                <a:solidFill>
                  <a:srgbClr val="313131"/>
                </a:solidFill>
                <a:latin typeface="Menlo"/>
              </a:rPr>
              <a:t> </a:t>
            </a:r>
            <a:r>
              <a:rPr lang="en-US" altLang="en-US" dirty="0">
                <a:solidFill>
                  <a:srgbClr val="006666"/>
                </a:solidFill>
                <a:latin typeface="Menlo"/>
              </a:rPr>
              <a:t>3.5</a:t>
            </a:r>
            <a:r>
              <a:rPr lang="en-US" altLang="en-US" dirty="0">
                <a:solidFill>
                  <a:srgbClr val="666600"/>
                </a:solidFill>
                <a:latin typeface="Menlo"/>
              </a:rPr>
              <a:t>],</a:t>
            </a:r>
            <a:r>
              <a:rPr lang="en-US" altLang="en-US" dirty="0">
                <a:solidFill>
                  <a:srgbClr val="313131"/>
                </a:solidFill>
                <a:latin typeface="Menlo"/>
              </a:rPr>
              <a:t> </a:t>
            </a:r>
          </a:p>
          <a:p>
            <a:pPr marL="457200" lvl="1" indent="0">
              <a:buNone/>
            </a:pPr>
            <a:r>
              <a:rPr lang="en-US" altLang="en-US" dirty="0">
                <a:solidFill>
                  <a:srgbClr val="313131"/>
                </a:solidFill>
                <a:latin typeface="Menlo"/>
              </a:rPr>
              <a:t>                                            </a:t>
            </a:r>
            <a:r>
              <a:rPr lang="en-US" altLang="en-US" dirty="0">
                <a:solidFill>
                  <a:srgbClr val="666600"/>
                </a:solidFill>
                <a:latin typeface="Menlo"/>
              </a:rPr>
              <a:t>[</a:t>
            </a:r>
            <a:r>
              <a:rPr lang="en-US" altLang="en-US" dirty="0">
                <a:solidFill>
                  <a:srgbClr val="006666"/>
                </a:solidFill>
                <a:latin typeface="Menlo"/>
              </a:rPr>
              <a:t>0.5</a:t>
            </a:r>
            <a:r>
              <a:rPr lang="en-US" altLang="en-US" dirty="0">
                <a:solidFill>
                  <a:srgbClr val="666600"/>
                </a:solidFill>
                <a:latin typeface="Menlo"/>
              </a:rPr>
              <a:t>,</a:t>
            </a:r>
            <a:r>
              <a:rPr lang="en-US" altLang="en-US" dirty="0">
                <a:solidFill>
                  <a:srgbClr val="313131"/>
                </a:solidFill>
                <a:latin typeface="Menlo"/>
              </a:rPr>
              <a:t> </a:t>
            </a:r>
            <a:r>
              <a:rPr lang="en-US" altLang="en-US" dirty="0">
                <a:solidFill>
                  <a:srgbClr val="666600"/>
                </a:solidFill>
                <a:latin typeface="Menlo"/>
              </a:rPr>
              <a:t>-</a:t>
            </a:r>
            <a:r>
              <a:rPr lang="en-US" altLang="en-US" dirty="0">
                <a:solidFill>
                  <a:srgbClr val="006666"/>
                </a:solidFill>
                <a:latin typeface="Menlo"/>
              </a:rPr>
              <a:t>7.9</a:t>
            </a:r>
            <a:r>
              <a:rPr lang="en-US" altLang="en-US" dirty="0">
                <a:solidFill>
                  <a:srgbClr val="666600"/>
                </a:solidFill>
                <a:latin typeface="Menlo"/>
              </a:rPr>
              <a:t>,</a:t>
            </a:r>
            <a:r>
              <a:rPr lang="en-US" altLang="en-US" dirty="0">
                <a:solidFill>
                  <a:srgbClr val="313131"/>
                </a:solidFill>
                <a:latin typeface="Menlo"/>
              </a:rPr>
              <a:t> </a:t>
            </a:r>
            <a:r>
              <a:rPr lang="en-US" altLang="en-US" dirty="0">
                <a:solidFill>
                  <a:srgbClr val="006666"/>
                </a:solidFill>
                <a:latin typeface="Menlo"/>
              </a:rPr>
              <a:t>5.6</a:t>
            </a:r>
            <a:r>
              <a:rPr lang="en-US" altLang="en-US" dirty="0">
                <a:solidFill>
                  <a:srgbClr val="666600"/>
                </a:solidFill>
                <a:latin typeface="Menlo"/>
              </a:rPr>
              <a:t>],</a:t>
            </a:r>
            <a:r>
              <a:rPr lang="en-US" altLang="en-US" dirty="0">
                <a:solidFill>
                  <a:srgbClr val="313131"/>
                </a:solidFill>
                <a:latin typeface="Menlo"/>
              </a:rPr>
              <a:t> </a:t>
            </a:r>
          </a:p>
          <a:p>
            <a:pPr marL="457200" lvl="1" indent="0">
              <a:buNone/>
            </a:pPr>
            <a:r>
              <a:rPr lang="en-US" altLang="en-US" dirty="0">
                <a:solidFill>
                  <a:srgbClr val="313131"/>
                </a:solidFill>
                <a:latin typeface="Menlo"/>
              </a:rPr>
              <a:t>                                            </a:t>
            </a:r>
            <a:r>
              <a:rPr lang="en-US" altLang="en-US" dirty="0">
                <a:solidFill>
                  <a:srgbClr val="666600"/>
                </a:solidFill>
                <a:latin typeface="Menlo"/>
              </a:rPr>
              <a:t>[</a:t>
            </a:r>
            <a:r>
              <a:rPr lang="en-US" altLang="en-US" dirty="0">
                <a:solidFill>
                  <a:srgbClr val="006666"/>
                </a:solidFill>
                <a:latin typeface="Menlo"/>
              </a:rPr>
              <a:t>5.9</a:t>
            </a:r>
            <a:r>
              <a:rPr lang="en-US" altLang="en-US" dirty="0">
                <a:solidFill>
                  <a:srgbClr val="666600"/>
                </a:solidFill>
                <a:latin typeface="Menlo"/>
              </a:rPr>
              <a:t>,</a:t>
            </a:r>
            <a:r>
              <a:rPr lang="en-US" altLang="en-US" dirty="0">
                <a:solidFill>
                  <a:srgbClr val="313131"/>
                </a:solidFill>
                <a:latin typeface="Menlo"/>
              </a:rPr>
              <a:t> </a:t>
            </a:r>
            <a:r>
              <a:rPr lang="en-US" altLang="en-US" dirty="0">
                <a:solidFill>
                  <a:srgbClr val="006666"/>
                </a:solidFill>
                <a:latin typeface="Menlo"/>
              </a:rPr>
              <a:t>2.3</a:t>
            </a:r>
            <a:r>
              <a:rPr lang="en-US" altLang="en-US" dirty="0">
                <a:solidFill>
                  <a:srgbClr val="666600"/>
                </a:solidFill>
                <a:latin typeface="Menlo"/>
              </a:rPr>
              <a:t>,</a:t>
            </a:r>
            <a:r>
              <a:rPr lang="en-US" altLang="en-US" dirty="0">
                <a:solidFill>
                  <a:srgbClr val="313131"/>
                </a:solidFill>
                <a:latin typeface="Menlo"/>
              </a:rPr>
              <a:t> </a:t>
            </a:r>
            <a:r>
              <a:rPr lang="en-US" altLang="en-US" dirty="0">
                <a:solidFill>
                  <a:srgbClr val="666600"/>
                </a:solidFill>
                <a:latin typeface="Menlo"/>
              </a:rPr>
              <a:t>-</a:t>
            </a:r>
            <a:r>
              <a:rPr lang="en-US" altLang="en-US" dirty="0">
                <a:solidFill>
                  <a:srgbClr val="006666"/>
                </a:solidFill>
                <a:latin typeface="Menlo"/>
              </a:rPr>
              <a:t>5.8</a:t>
            </a:r>
            <a:r>
              <a:rPr lang="en-US" altLang="en-US" sz="2000" dirty="0"/>
              <a:t> </a:t>
            </a:r>
            <a:r>
              <a:rPr lang="en-US" altLang="en-US" dirty="0">
                <a:solidFill>
                  <a:srgbClr val="666600"/>
                </a:solidFill>
                <a:latin typeface="Menlo"/>
              </a:rPr>
              <a:t>]])</a:t>
            </a:r>
          </a:p>
          <a:p>
            <a:pPr marL="457200" lvl="1" indent="0">
              <a:buNone/>
            </a:pPr>
            <a:endParaRPr lang="en-US" altLang="en-US" sz="5600" dirty="0">
              <a:solidFill>
                <a:srgbClr val="666600"/>
              </a:solidFill>
              <a:latin typeface="Menlo"/>
            </a:endParaRPr>
          </a:p>
          <a:p>
            <a:pPr marL="457200" lvl="1" indent="0">
              <a:buNone/>
            </a:pPr>
            <a:endParaRPr lang="en-US" altLang="en-US" sz="5600" dirty="0">
              <a:latin typeface="Arial" panose="020B0604020202020204" pitchFamily="34" charset="0"/>
            </a:endParaRPr>
          </a:p>
          <a:p>
            <a:endParaRPr lang="en-US" dirty="0"/>
          </a:p>
        </p:txBody>
      </p:sp>
    </p:spTree>
    <p:extLst>
      <p:ext uri="{BB962C8B-B14F-4D97-AF65-F5344CB8AC3E}">
        <p14:creationId xmlns:p14="http://schemas.microsoft.com/office/powerpoint/2010/main" val="185928061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FA250E-E545-4CFE-B9CC-068581B8F01F}"/>
              </a:ext>
            </a:extLst>
          </p:cNvPr>
          <p:cNvSpPr>
            <a:spLocks noGrp="1"/>
          </p:cNvSpPr>
          <p:nvPr>
            <p:ph type="title"/>
          </p:nvPr>
        </p:nvSpPr>
        <p:spPr>
          <a:xfrm>
            <a:off x="0" y="0"/>
            <a:ext cx="12192000" cy="961053"/>
          </a:xfrm>
          <a:solidFill>
            <a:schemeClr val="accent1">
              <a:lumMod val="20000"/>
              <a:lumOff val="80000"/>
            </a:schemeClr>
          </a:solidFill>
        </p:spPr>
        <p:txBody>
          <a:bodyPr/>
          <a:lstStyle/>
          <a:p>
            <a:r>
              <a:rPr lang="en-US" b="1" dirty="0"/>
              <a:t>Step3 − Applying preprocessing technique</a:t>
            </a:r>
            <a:endParaRPr lang="en-US" dirty="0"/>
          </a:p>
        </p:txBody>
      </p:sp>
      <p:sp>
        <p:nvSpPr>
          <p:cNvPr id="3" name="Content Placeholder 2">
            <a:extLst>
              <a:ext uri="{FF2B5EF4-FFF2-40B4-BE49-F238E27FC236}">
                <a16:creationId xmlns:a16="http://schemas.microsoft.com/office/drawing/2014/main" id="{7495CF51-9726-42AE-9FFA-E1A0AC2EA13A}"/>
              </a:ext>
            </a:extLst>
          </p:cNvPr>
          <p:cNvSpPr>
            <a:spLocks noGrp="1"/>
          </p:cNvSpPr>
          <p:nvPr>
            <p:ph idx="1"/>
          </p:nvPr>
        </p:nvSpPr>
        <p:spPr/>
        <p:txBody>
          <a:bodyPr/>
          <a:lstStyle/>
          <a:p>
            <a:r>
              <a:rPr lang="en-US" dirty="0"/>
              <a:t>In this step, we need to apply any of the preprocessing techniques.</a:t>
            </a:r>
          </a:p>
        </p:txBody>
      </p:sp>
    </p:spTree>
    <p:extLst>
      <p:ext uri="{BB962C8B-B14F-4D97-AF65-F5344CB8AC3E}">
        <p14:creationId xmlns:p14="http://schemas.microsoft.com/office/powerpoint/2010/main" val="245243189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17A252-9988-4D5B-9934-AFD77BC0833C}"/>
              </a:ext>
            </a:extLst>
          </p:cNvPr>
          <p:cNvSpPr>
            <a:spLocks noGrp="1"/>
          </p:cNvSpPr>
          <p:nvPr>
            <p:ph type="title"/>
          </p:nvPr>
        </p:nvSpPr>
        <p:spPr>
          <a:xfrm>
            <a:off x="0" y="-9737"/>
            <a:ext cx="12192000" cy="1073427"/>
          </a:xfrm>
          <a:solidFill>
            <a:schemeClr val="accent1">
              <a:lumMod val="20000"/>
              <a:lumOff val="80000"/>
            </a:schemeClr>
          </a:solidFill>
        </p:spPr>
        <p:txBody>
          <a:bodyPr/>
          <a:lstStyle/>
          <a:p>
            <a:r>
              <a:rPr lang="en-US" b="1" dirty="0"/>
              <a:t>Techniques for Data Preprocessing</a:t>
            </a:r>
          </a:p>
        </p:txBody>
      </p:sp>
      <p:sp>
        <p:nvSpPr>
          <p:cNvPr id="3" name="Content Placeholder 2">
            <a:extLst>
              <a:ext uri="{FF2B5EF4-FFF2-40B4-BE49-F238E27FC236}">
                <a16:creationId xmlns:a16="http://schemas.microsoft.com/office/drawing/2014/main" id="{B15EDE44-A2A9-4ED8-862E-B4AA393931D8}"/>
              </a:ext>
            </a:extLst>
          </p:cNvPr>
          <p:cNvSpPr>
            <a:spLocks noGrp="1"/>
          </p:cNvSpPr>
          <p:nvPr>
            <p:ph idx="1"/>
          </p:nvPr>
        </p:nvSpPr>
        <p:spPr>
          <a:xfrm>
            <a:off x="373224" y="1306286"/>
            <a:ext cx="11541968" cy="4870677"/>
          </a:xfrm>
        </p:spPr>
        <p:txBody>
          <a:bodyPr>
            <a:normAutofit/>
          </a:bodyPr>
          <a:lstStyle/>
          <a:p>
            <a:endParaRPr lang="en-US" dirty="0"/>
          </a:p>
          <a:p>
            <a:pPr marL="514350" indent="-514350">
              <a:buFont typeface="+mj-lt"/>
              <a:buAutoNum type="arabicPeriod"/>
            </a:pPr>
            <a:r>
              <a:rPr lang="en-US" dirty="0"/>
              <a:t>Scaling /Rescaling : </a:t>
            </a:r>
            <a:r>
              <a:rPr lang="en-US" b="1" dirty="0"/>
              <a:t># Min max scaling</a:t>
            </a:r>
          </a:p>
          <a:p>
            <a:pPr marL="514350" indent="-514350">
              <a:buFont typeface="+mj-lt"/>
              <a:buAutoNum type="arabicPeriod"/>
            </a:pPr>
            <a:r>
              <a:rPr lang="en-US" b="1" dirty="0"/>
              <a:t>Standardization </a:t>
            </a:r>
          </a:p>
          <a:p>
            <a:pPr marL="514350" indent="-514350">
              <a:buFont typeface="+mj-lt"/>
              <a:buAutoNum type="arabicPeriod"/>
            </a:pPr>
            <a:r>
              <a:rPr lang="en-US" dirty="0"/>
              <a:t>Normalization</a:t>
            </a:r>
          </a:p>
          <a:p>
            <a:pPr marL="1371600" lvl="2" indent="-457200">
              <a:buFont typeface="+mj-lt"/>
              <a:buAutoNum type="arabicPeriod"/>
            </a:pPr>
            <a:r>
              <a:rPr lang="en-US" b="1" dirty="0"/>
              <a:t>L1 Normalization</a:t>
            </a:r>
          </a:p>
          <a:p>
            <a:pPr marL="1371600" lvl="2" indent="-457200">
              <a:buFont typeface="+mj-lt"/>
              <a:buAutoNum type="arabicPeriod"/>
            </a:pPr>
            <a:r>
              <a:rPr lang="en-US" b="1" dirty="0"/>
              <a:t>L2 Normalization</a:t>
            </a:r>
            <a:endParaRPr lang="en-US" dirty="0"/>
          </a:p>
          <a:p>
            <a:pPr marL="514350" indent="-514350">
              <a:buFont typeface="+mj-lt"/>
              <a:buAutoNum type="arabicPeriod"/>
            </a:pPr>
            <a:r>
              <a:rPr lang="en-US" dirty="0"/>
              <a:t>Binarization</a:t>
            </a:r>
          </a:p>
          <a:p>
            <a:pPr marL="514350" indent="-514350">
              <a:buFont typeface="+mj-lt"/>
              <a:buAutoNum type="arabicPeriod"/>
            </a:pPr>
            <a:r>
              <a:rPr lang="en-US" dirty="0"/>
              <a:t>Mean Removal</a:t>
            </a:r>
          </a:p>
          <a:p>
            <a:pPr marL="514350" indent="-514350">
              <a:buFont typeface="+mj-lt"/>
              <a:buAutoNum type="arabicPeriod"/>
            </a:pPr>
            <a:r>
              <a:rPr lang="en-US" dirty="0"/>
              <a:t>Labeling the Data</a:t>
            </a:r>
          </a:p>
          <a:p>
            <a:endParaRPr lang="en-US" dirty="0"/>
          </a:p>
        </p:txBody>
      </p:sp>
    </p:spTree>
    <p:extLst>
      <p:ext uri="{BB962C8B-B14F-4D97-AF65-F5344CB8AC3E}">
        <p14:creationId xmlns:p14="http://schemas.microsoft.com/office/powerpoint/2010/main" val="8484520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152560-9D93-4307-A931-36109046E442}"/>
              </a:ext>
            </a:extLst>
          </p:cNvPr>
          <p:cNvSpPr>
            <a:spLocks noGrp="1"/>
          </p:cNvSpPr>
          <p:nvPr>
            <p:ph type="title"/>
          </p:nvPr>
        </p:nvSpPr>
        <p:spPr>
          <a:xfrm>
            <a:off x="0" y="0"/>
            <a:ext cx="12192000" cy="1166327"/>
          </a:xfrm>
          <a:solidFill>
            <a:schemeClr val="accent1">
              <a:lumMod val="20000"/>
              <a:lumOff val="80000"/>
            </a:schemeClr>
          </a:solidFill>
        </p:spPr>
        <p:txBody>
          <a:bodyPr/>
          <a:lstStyle/>
          <a:p>
            <a:r>
              <a:rPr lang="en-US" dirty="0"/>
              <a:t>1</a:t>
            </a:r>
            <a:r>
              <a:rPr lang="en-US" b="1" dirty="0"/>
              <a:t>. Scaling or Rescaling Data</a:t>
            </a:r>
          </a:p>
        </p:txBody>
      </p:sp>
      <p:sp>
        <p:nvSpPr>
          <p:cNvPr id="3" name="Content Placeholder 2">
            <a:extLst>
              <a:ext uri="{FF2B5EF4-FFF2-40B4-BE49-F238E27FC236}">
                <a16:creationId xmlns:a16="http://schemas.microsoft.com/office/drawing/2014/main" id="{1E341823-65F1-4B45-8C84-4C932137A84D}"/>
              </a:ext>
            </a:extLst>
          </p:cNvPr>
          <p:cNvSpPr>
            <a:spLocks noGrp="1"/>
          </p:cNvSpPr>
          <p:nvPr>
            <p:ph idx="1"/>
          </p:nvPr>
        </p:nvSpPr>
        <p:spPr>
          <a:xfrm>
            <a:off x="838199" y="1825625"/>
            <a:ext cx="11151637" cy="4351338"/>
          </a:xfrm>
        </p:spPr>
        <p:txBody>
          <a:bodyPr>
            <a:normAutofit/>
          </a:bodyPr>
          <a:lstStyle/>
          <a:p>
            <a:r>
              <a:rPr lang="en-US" dirty="0"/>
              <a:t>When your data is comprised of attributes with varying scales, many machine learning algorithms can benefit from rescaling the attributes to all have the same scale.</a:t>
            </a:r>
          </a:p>
          <a:p>
            <a:r>
              <a:rPr lang="en-US" dirty="0"/>
              <a:t>The  attributes are often rescaled into the </a:t>
            </a:r>
            <a:r>
              <a:rPr lang="en-US" b="1" i="1" dirty="0"/>
              <a:t>range between 0 and 1</a:t>
            </a:r>
            <a:r>
              <a:rPr lang="en-US" dirty="0"/>
              <a:t>. </a:t>
            </a:r>
          </a:p>
          <a:p>
            <a:r>
              <a:rPr lang="en-US" dirty="0"/>
              <a:t>You can rescale data using </a:t>
            </a:r>
            <a:r>
              <a:rPr lang="en-US" b="1" i="1" dirty="0" err="1"/>
              <a:t>scikit</a:t>
            </a:r>
            <a:r>
              <a:rPr lang="en-US" b="1" i="1" dirty="0"/>
              <a:t>-learn</a:t>
            </a:r>
            <a:r>
              <a:rPr lang="en-US" dirty="0"/>
              <a:t> using the </a:t>
            </a:r>
            <a:r>
              <a:rPr lang="en-US" b="1" i="1" dirty="0"/>
              <a:t>MinMaxScaler </a:t>
            </a:r>
            <a:r>
              <a:rPr lang="en-US" dirty="0"/>
              <a:t>class.</a:t>
            </a:r>
          </a:p>
          <a:p>
            <a:endParaRPr lang="en-US" dirty="0"/>
          </a:p>
        </p:txBody>
      </p:sp>
    </p:spTree>
    <p:extLst>
      <p:ext uri="{BB962C8B-B14F-4D97-AF65-F5344CB8AC3E}">
        <p14:creationId xmlns:p14="http://schemas.microsoft.com/office/powerpoint/2010/main" val="240611587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FA30EA-9252-422D-B1D6-F5FBD28A539E}"/>
              </a:ext>
            </a:extLst>
          </p:cNvPr>
          <p:cNvSpPr>
            <a:spLocks noGrp="1"/>
          </p:cNvSpPr>
          <p:nvPr>
            <p:ph type="title"/>
          </p:nvPr>
        </p:nvSpPr>
        <p:spPr/>
        <p:txBody>
          <a:bodyPr/>
          <a:lstStyle/>
          <a:p>
            <a:r>
              <a:rPr lang="en-US" b="1" dirty="0"/>
              <a:t>Example :</a:t>
            </a:r>
            <a:r>
              <a:rPr lang="en-US" dirty="0"/>
              <a:t> </a:t>
            </a:r>
            <a:r>
              <a:rPr lang="en-US" b="1" dirty="0"/>
              <a:t>Min max scaled data</a:t>
            </a:r>
            <a:endParaRPr lang="en-US" dirty="0"/>
          </a:p>
        </p:txBody>
      </p:sp>
      <p:pic>
        <p:nvPicPr>
          <p:cNvPr id="6" name="Picture 5">
            <a:extLst>
              <a:ext uri="{FF2B5EF4-FFF2-40B4-BE49-F238E27FC236}">
                <a16:creationId xmlns:a16="http://schemas.microsoft.com/office/drawing/2014/main" id="{D231DCCB-7F85-44E6-8B0B-F4E0297789E3}"/>
              </a:ext>
            </a:extLst>
          </p:cNvPr>
          <p:cNvPicPr>
            <a:picLocks noChangeAspect="1"/>
          </p:cNvPicPr>
          <p:nvPr/>
        </p:nvPicPr>
        <p:blipFill>
          <a:blip r:embed="rId2"/>
          <a:stretch>
            <a:fillRect/>
          </a:stretch>
        </p:blipFill>
        <p:spPr>
          <a:xfrm>
            <a:off x="702808" y="1848239"/>
            <a:ext cx="10525125" cy="4038600"/>
          </a:xfrm>
          <a:prstGeom prst="rect">
            <a:avLst/>
          </a:prstGeom>
          <a:ln w="28575">
            <a:solidFill>
              <a:schemeClr val="tx1"/>
            </a:solidFill>
          </a:ln>
        </p:spPr>
      </p:pic>
    </p:spTree>
    <p:extLst>
      <p:ext uri="{BB962C8B-B14F-4D97-AF65-F5344CB8AC3E}">
        <p14:creationId xmlns:p14="http://schemas.microsoft.com/office/powerpoint/2010/main" val="126776831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AB8FD-FE04-44FA-83FE-995C80AF9958}"/>
              </a:ext>
            </a:extLst>
          </p:cNvPr>
          <p:cNvSpPr>
            <a:spLocks noGrp="1"/>
          </p:cNvSpPr>
          <p:nvPr>
            <p:ph type="title"/>
          </p:nvPr>
        </p:nvSpPr>
        <p:spPr>
          <a:solidFill>
            <a:schemeClr val="accent1">
              <a:lumMod val="20000"/>
              <a:lumOff val="80000"/>
            </a:schemeClr>
          </a:solidFill>
        </p:spPr>
        <p:txBody>
          <a:bodyPr/>
          <a:lstStyle/>
          <a:p>
            <a:r>
              <a:rPr lang="en-US" b="1" dirty="0"/>
              <a:t>2 . Standardize Data</a:t>
            </a:r>
          </a:p>
        </p:txBody>
      </p:sp>
      <p:sp>
        <p:nvSpPr>
          <p:cNvPr id="3" name="Content Placeholder 2">
            <a:extLst>
              <a:ext uri="{FF2B5EF4-FFF2-40B4-BE49-F238E27FC236}">
                <a16:creationId xmlns:a16="http://schemas.microsoft.com/office/drawing/2014/main" id="{C5F6A771-6D0C-4058-A662-4389FB251849}"/>
              </a:ext>
            </a:extLst>
          </p:cNvPr>
          <p:cNvSpPr>
            <a:spLocks noGrp="1"/>
          </p:cNvSpPr>
          <p:nvPr>
            <p:ph idx="1"/>
          </p:nvPr>
        </p:nvSpPr>
        <p:spPr/>
        <p:txBody>
          <a:bodyPr/>
          <a:lstStyle/>
          <a:p>
            <a:r>
              <a:rPr lang="en-US" dirty="0"/>
              <a:t>Standardization is a useful technique to transform attributes with a Gaussian distribution and differing means and standard deviations to a standard Gaussian distribution with a </a:t>
            </a:r>
            <a:r>
              <a:rPr lang="en-US" i="1" dirty="0"/>
              <a:t>mean of 0 and a standard deviation of 1.</a:t>
            </a:r>
          </a:p>
          <a:p>
            <a:r>
              <a:rPr lang="en-US" dirty="0"/>
              <a:t>You can standardize data using </a:t>
            </a:r>
            <a:r>
              <a:rPr lang="en-US" dirty="0" err="1"/>
              <a:t>scikit</a:t>
            </a:r>
            <a:r>
              <a:rPr lang="en-US" dirty="0"/>
              <a:t>-learn with the </a:t>
            </a:r>
            <a:r>
              <a:rPr lang="en-US" b="1" dirty="0" err="1"/>
              <a:t>StandardScaler</a:t>
            </a:r>
            <a:r>
              <a:rPr lang="en-US" b="1" dirty="0"/>
              <a:t> class.</a:t>
            </a:r>
          </a:p>
          <a:p>
            <a:endParaRPr lang="en-US" dirty="0"/>
          </a:p>
        </p:txBody>
      </p:sp>
    </p:spTree>
    <p:extLst>
      <p:ext uri="{BB962C8B-B14F-4D97-AF65-F5344CB8AC3E}">
        <p14:creationId xmlns:p14="http://schemas.microsoft.com/office/powerpoint/2010/main" val="304082928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153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138C060-081F-4123-9848-C7CBF6086DFD}"/>
              </a:ext>
            </a:extLst>
          </p:cNvPr>
          <p:cNvPicPr>
            <a:picLocks noChangeAspect="1"/>
          </p:cNvPicPr>
          <p:nvPr/>
        </p:nvPicPr>
        <p:blipFill>
          <a:blip r:embed="rId2"/>
          <a:stretch>
            <a:fillRect/>
          </a:stretch>
        </p:blipFill>
        <p:spPr>
          <a:xfrm>
            <a:off x="477012" y="480060"/>
            <a:ext cx="11237976" cy="5897880"/>
          </a:xfrm>
          <a:prstGeom prst="rect">
            <a:avLst/>
          </a:prstGeom>
        </p:spPr>
      </p:pic>
    </p:spTree>
    <p:extLst>
      <p:ext uri="{BB962C8B-B14F-4D97-AF65-F5344CB8AC3E}">
        <p14:creationId xmlns:p14="http://schemas.microsoft.com/office/powerpoint/2010/main" val="125624575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ED835B-1530-4D48-9FE5-A6940E4B3AFB}"/>
              </a:ext>
            </a:extLst>
          </p:cNvPr>
          <p:cNvSpPr>
            <a:spLocks noGrp="1"/>
          </p:cNvSpPr>
          <p:nvPr>
            <p:ph type="title"/>
          </p:nvPr>
        </p:nvSpPr>
        <p:spPr>
          <a:solidFill>
            <a:schemeClr val="tx2">
              <a:lumMod val="20000"/>
              <a:lumOff val="80000"/>
            </a:schemeClr>
          </a:solidFill>
        </p:spPr>
        <p:txBody>
          <a:bodyPr/>
          <a:lstStyle/>
          <a:p>
            <a:r>
              <a:rPr lang="en-US" b="1" dirty="0"/>
              <a:t>3. Normalization </a:t>
            </a:r>
          </a:p>
        </p:txBody>
      </p:sp>
      <p:sp>
        <p:nvSpPr>
          <p:cNvPr id="3" name="Content Placeholder 2">
            <a:extLst>
              <a:ext uri="{FF2B5EF4-FFF2-40B4-BE49-F238E27FC236}">
                <a16:creationId xmlns:a16="http://schemas.microsoft.com/office/drawing/2014/main" id="{5CEF889C-50C5-4371-B10C-5747740C5FB2}"/>
              </a:ext>
            </a:extLst>
          </p:cNvPr>
          <p:cNvSpPr>
            <a:spLocks noGrp="1"/>
          </p:cNvSpPr>
          <p:nvPr>
            <p:ph idx="1"/>
          </p:nvPr>
        </p:nvSpPr>
        <p:spPr/>
        <p:txBody>
          <a:bodyPr>
            <a:normAutofit/>
          </a:bodyPr>
          <a:lstStyle/>
          <a:p>
            <a:r>
              <a:rPr lang="en-US" dirty="0"/>
              <a:t>Normalizing in </a:t>
            </a:r>
            <a:r>
              <a:rPr lang="en-US" i="1" dirty="0" err="1"/>
              <a:t>scikit</a:t>
            </a:r>
            <a:r>
              <a:rPr lang="en-US" i="1" dirty="0"/>
              <a:t>-learn refers to rescaling each observation (row) to have a length of 1 (called a unit norm in linear algebra).</a:t>
            </a:r>
          </a:p>
          <a:p>
            <a:r>
              <a:rPr lang="en-US" dirty="0"/>
              <a:t>You can normalize data in Python with </a:t>
            </a:r>
            <a:r>
              <a:rPr lang="en-US" dirty="0" err="1"/>
              <a:t>scikit</a:t>
            </a:r>
            <a:r>
              <a:rPr lang="en-US" dirty="0"/>
              <a:t>-learn using the Normalizer class.</a:t>
            </a:r>
          </a:p>
          <a:p>
            <a:r>
              <a:rPr lang="en-US" dirty="0"/>
              <a:t>It is another data preprocessing technique that is used to modify the feature vectors. Such kind of modification is necessary to measure the feature vectors on a common scale. </a:t>
            </a:r>
          </a:p>
          <a:p>
            <a:r>
              <a:rPr lang="en-US" dirty="0"/>
              <a:t>Followings are two types of normalization which can be used in machine learning −</a:t>
            </a:r>
          </a:p>
          <a:p>
            <a:endParaRPr lang="en-US" dirty="0"/>
          </a:p>
        </p:txBody>
      </p:sp>
    </p:spTree>
    <p:extLst>
      <p:ext uri="{BB962C8B-B14F-4D97-AF65-F5344CB8AC3E}">
        <p14:creationId xmlns:p14="http://schemas.microsoft.com/office/powerpoint/2010/main" val="164815659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D44F89-F9BF-4E80-B054-1C5752EB9D6F}"/>
              </a:ext>
            </a:extLst>
          </p:cNvPr>
          <p:cNvSpPr>
            <a:spLocks noGrp="1"/>
          </p:cNvSpPr>
          <p:nvPr>
            <p:ph type="title"/>
          </p:nvPr>
        </p:nvSpPr>
        <p:spPr>
          <a:solidFill>
            <a:schemeClr val="tx2">
              <a:lumMod val="20000"/>
              <a:lumOff val="80000"/>
            </a:schemeClr>
          </a:solidFill>
        </p:spPr>
        <p:txBody>
          <a:bodyPr/>
          <a:lstStyle/>
          <a:p>
            <a:r>
              <a:rPr lang="en-US" b="1" dirty="0"/>
              <a:t>L1 Normalization</a:t>
            </a:r>
            <a:endParaRPr lang="en-US" dirty="0"/>
          </a:p>
        </p:txBody>
      </p:sp>
      <p:sp>
        <p:nvSpPr>
          <p:cNvPr id="3" name="Content Placeholder 2">
            <a:extLst>
              <a:ext uri="{FF2B5EF4-FFF2-40B4-BE49-F238E27FC236}">
                <a16:creationId xmlns:a16="http://schemas.microsoft.com/office/drawing/2014/main" id="{8B4C30EF-6CEE-418C-8650-E88AA044B587}"/>
              </a:ext>
            </a:extLst>
          </p:cNvPr>
          <p:cNvSpPr>
            <a:spLocks noGrp="1"/>
          </p:cNvSpPr>
          <p:nvPr>
            <p:ph idx="1"/>
          </p:nvPr>
        </p:nvSpPr>
        <p:spPr/>
        <p:txBody>
          <a:bodyPr/>
          <a:lstStyle/>
          <a:p>
            <a:r>
              <a:rPr lang="en-US" dirty="0"/>
              <a:t>It is also referred to as </a:t>
            </a:r>
            <a:r>
              <a:rPr lang="en-US" b="1" i="1" dirty="0"/>
              <a:t>Least Absolute Deviations</a:t>
            </a:r>
            <a:r>
              <a:rPr lang="en-US" dirty="0"/>
              <a:t>. This kind of normalization modifies the values so that the </a:t>
            </a:r>
            <a:r>
              <a:rPr lang="en-US" b="1" i="1" dirty="0"/>
              <a:t>sum of the absolute values is always up to 1 in each row</a:t>
            </a:r>
            <a:r>
              <a:rPr lang="en-US" dirty="0"/>
              <a:t>. It can be implemented on the input data with the help of the following Python code −</a:t>
            </a:r>
          </a:p>
          <a:p>
            <a:endParaRPr lang="en-US" dirty="0"/>
          </a:p>
        </p:txBody>
      </p:sp>
      <p:pic>
        <p:nvPicPr>
          <p:cNvPr id="4" name="Picture 3">
            <a:extLst>
              <a:ext uri="{FF2B5EF4-FFF2-40B4-BE49-F238E27FC236}">
                <a16:creationId xmlns:a16="http://schemas.microsoft.com/office/drawing/2014/main" id="{4D16963B-51EE-4596-B057-3D179D9BF796}"/>
              </a:ext>
            </a:extLst>
          </p:cNvPr>
          <p:cNvPicPr>
            <a:picLocks noChangeAspect="1"/>
          </p:cNvPicPr>
          <p:nvPr/>
        </p:nvPicPr>
        <p:blipFill>
          <a:blip r:embed="rId2"/>
          <a:stretch>
            <a:fillRect/>
          </a:stretch>
        </p:blipFill>
        <p:spPr>
          <a:xfrm>
            <a:off x="1107816" y="3711575"/>
            <a:ext cx="8782050" cy="2600325"/>
          </a:xfrm>
          <a:prstGeom prst="rect">
            <a:avLst/>
          </a:prstGeom>
        </p:spPr>
      </p:pic>
    </p:spTree>
    <p:extLst>
      <p:ext uri="{BB962C8B-B14F-4D97-AF65-F5344CB8AC3E}">
        <p14:creationId xmlns:p14="http://schemas.microsoft.com/office/powerpoint/2010/main" val="324506525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08E81E-76E0-4208-BDA2-D61614BEE755}"/>
              </a:ext>
            </a:extLst>
          </p:cNvPr>
          <p:cNvSpPr>
            <a:spLocks noGrp="1"/>
          </p:cNvSpPr>
          <p:nvPr>
            <p:ph type="title"/>
          </p:nvPr>
        </p:nvSpPr>
        <p:spPr>
          <a:solidFill>
            <a:schemeClr val="tx2">
              <a:lumMod val="20000"/>
              <a:lumOff val="80000"/>
            </a:schemeClr>
          </a:solidFill>
        </p:spPr>
        <p:txBody>
          <a:bodyPr/>
          <a:lstStyle/>
          <a:p>
            <a:r>
              <a:rPr lang="en-US" b="1" dirty="0"/>
              <a:t>L2 Normalization</a:t>
            </a:r>
            <a:endParaRPr lang="en-US" dirty="0"/>
          </a:p>
        </p:txBody>
      </p:sp>
      <p:sp>
        <p:nvSpPr>
          <p:cNvPr id="3" name="Content Placeholder 2">
            <a:extLst>
              <a:ext uri="{FF2B5EF4-FFF2-40B4-BE49-F238E27FC236}">
                <a16:creationId xmlns:a16="http://schemas.microsoft.com/office/drawing/2014/main" id="{2CB8662A-EE22-4CC8-9DCA-2094F224A77B}"/>
              </a:ext>
            </a:extLst>
          </p:cNvPr>
          <p:cNvSpPr>
            <a:spLocks noGrp="1"/>
          </p:cNvSpPr>
          <p:nvPr>
            <p:ph idx="1"/>
          </p:nvPr>
        </p:nvSpPr>
        <p:spPr>
          <a:xfrm>
            <a:off x="838200" y="1825625"/>
            <a:ext cx="10515600" cy="1763881"/>
          </a:xfrm>
        </p:spPr>
        <p:txBody>
          <a:bodyPr>
            <a:normAutofit fontScale="92500"/>
          </a:bodyPr>
          <a:lstStyle/>
          <a:p>
            <a:pPr algn="just"/>
            <a:r>
              <a:rPr lang="en-US" dirty="0"/>
              <a:t>It is also referred to as </a:t>
            </a:r>
            <a:r>
              <a:rPr lang="en-US" b="1" dirty="0"/>
              <a:t>least squares</a:t>
            </a:r>
            <a:r>
              <a:rPr lang="en-US" dirty="0"/>
              <a:t>. This kind of normalization modifies the values so that the sum of the squares is always up to 1 in each row. </a:t>
            </a:r>
          </a:p>
          <a:p>
            <a:pPr algn="just"/>
            <a:r>
              <a:rPr lang="en-US" dirty="0"/>
              <a:t>It can be implemented on the input data with the help of the following Python code −</a:t>
            </a:r>
          </a:p>
        </p:txBody>
      </p:sp>
      <p:pic>
        <p:nvPicPr>
          <p:cNvPr id="4" name="Picture 3">
            <a:extLst>
              <a:ext uri="{FF2B5EF4-FFF2-40B4-BE49-F238E27FC236}">
                <a16:creationId xmlns:a16="http://schemas.microsoft.com/office/drawing/2014/main" id="{29BC108F-847E-4FA7-BC07-305FB56E6C7A}"/>
              </a:ext>
            </a:extLst>
          </p:cNvPr>
          <p:cNvPicPr>
            <a:picLocks noChangeAspect="1"/>
          </p:cNvPicPr>
          <p:nvPr/>
        </p:nvPicPr>
        <p:blipFill>
          <a:blip r:embed="rId2"/>
          <a:stretch>
            <a:fillRect/>
          </a:stretch>
        </p:blipFill>
        <p:spPr>
          <a:xfrm>
            <a:off x="1089396" y="3429000"/>
            <a:ext cx="8982075" cy="2819400"/>
          </a:xfrm>
          <a:prstGeom prst="rect">
            <a:avLst/>
          </a:prstGeom>
        </p:spPr>
      </p:pic>
    </p:spTree>
    <p:extLst>
      <p:ext uri="{BB962C8B-B14F-4D97-AF65-F5344CB8AC3E}">
        <p14:creationId xmlns:p14="http://schemas.microsoft.com/office/powerpoint/2010/main" val="37123623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EF49E4F-5BCB-4B24-BF8E-078462435054}"/>
              </a:ext>
            </a:extLst>
          </p:cNvPr>
          <p:cNvPicPr>
            <a:picLocks noChangeAspect="1"/>
          </p:cNvPicPr>
          <p:nvPr/>
        </p:nvPicPr>
        <p:blipFill>
          <a:blip r:embed="rId2"/>
          <a:stretch>
            <a:fillRect/>
          </a:stretch>
        </p:blipFill>
        <p:spPr>
          <a:xfrm>
            <a:off x="6304386" y="1754155"/>
            <a:ext cx="5438775" cy="3086100"/>
          </a:xfrm>
          <a:prstGeom prst="rect">
            <a:avLst/>
          </a:prstGeom>
        </p:spPr>
      </p:pic>
      <p:sp>
        <p:nvSpPr>
          <p:cNvPr id="3" name="TextBox 2">
            <a:extLst>
              <a:ext uri="{FF2B5EF4-FFF2-40B4-BE49-F238E27FC236}">
                <a16:creationId xmlns:a16="http://schemas.microsoft.com/office/drawing/2014/main" id="{9435327A-66DB-420D-8B29-294F8AAD2361}"/>
              </a:ext>
            </a:extLst>
          </p:cNvPr>
          <p:cNvSpPr txBox="1"/>
          <p:nvPr/>
        </p:nvSpPr>
        <p:spPr>
          <a:xfrm>
            <a:off x="270588" y="494522"/>
            <a:ext cx="7184571" cy="769441"/>
          </a:xfrm>
          <a:prstGeom prst="rect">
            <a:avLst/>
          </a:prstGeom>
          <a:solidFill>
            <a:schemeClr val="accent5">
              <a:lumMod val="20000"/>
              <a:lumOff val="80000"/>
            </a:schemeClr>
          </a:solidFill>
        </p:spPr>
        <p:txBody>
          <a:bodyPr wrap="square" rtlCol="0">
            <a:spAutoFit/>
          </a:bodyPr>
          <a:lstStyle/>
          <a:p>
            <a:r>
              <a:rPr lang="en-US" sz="4400" b="1" dirty="0"/>
              <a:t>b. What is Machine Learning ?</a:t>
            </a:r>
          </a:p>
        </p:txBody>
      </p:sp>
      <p:sp>
        <p:nvSpPr>
          <p:cNvPr id="4" name="TextBox 3">
            <a:extLst>
              <a:ext uri="{FF2B5EF4-FFF2-40B4-BE49-F238E27FC236}">
                <a16:creationId xmlns:a16="http://schemas.microsoft.com/office/drawing/2014/main" id="{764062D6-37E9-47DE-8F59-524310E0A76D}"/>
              </a:ext>
            </a:extLst>
          </p:cNvPr>
          <p:cNvSpPr txBox="1"/>
          <p:nvPr/>
        </p:nvSpPr>
        <p:spPr>
          <a:xfrm>
            <a:off x="391886" y="1754155"/>
            <a:ext cx="5495730" cy="4616648"/>
          </a:xfrm>
          <a:prstGeom prst="rect">
            <a:avLst/>
          </a:prstGeom>
          <a:noFill/>
        </p:spPr>
        <p:txBody>
          <a:bodyPr wrap="square" rtlCol="0">
            <a:spAutoFit/>
          </a:bodyPr>
          <a:lstStyle/>
          <a:p>
            <a:pPr marL="342900" indent="-342900" algn="just">
              <a:buFont typeface="Arial" panose="020B0604020202020204" pitchFamily="34" charset="0"/>
              <a:buChar char="•"/>
            </a:pPr>
            <a:r>
              <a:rPr lang="en-US" sz="2000" b="1" dirty="0"/>
              <a:t>Is a type of Artificial Intelligence that provides computers with the ability to learn without being explicitly programmed.</a:t>
            </a:r>
          </a:p>
          <a:p>
            <a:pPr marL="285750" indent="-285750" algn="just">
              <a:buFont typeface="Arial" panose="020B0604020202020204" pitchFamily="34" charset="0"/>
              <a:buChar char="•"/>
            </a:pPr>
            <a:r>
              <a:rPr lang="en-US" dirty="0"/>
              <a:t>Machine Learning is a concept which allows the </a:t>
            </a:r>
            <a:r>
              <a:rPr lang="en-US" b="1" i="1" dirty="0"/>
              <a:t>machine to learn from examples and experience</a:t>
            </a:r>
            <a:r>
              <a:rPr lang="en-US" dirty="0"/>
              <a:t>, and that too without being explicitly programmed. </a:t>
            </a:r>
          </a:p>
          <a:p>
            <a:pPr marL="742950" lvl="1" indent="-285750" algn="just">
              <a:buFont typeface="Arial" panose="020B0604020202020204" pitchFamily="34" charset="0"/>
              <a:buChar char="•"/>
            </a:pPr>
            <a:r>
              <a:rPr lang="en-US" dirty="0"/>
              <a:t>So instead of you writing the code, </a:t>
            </a:r>
            <a:r>
              <a:rPr lang="en-US" b="1" i="1" dirty="0"/>
              <a:t>what you do is you feed data to the generic algorithm</a:t>
            </a:r>
            <a:r>
              <a:rPr lang="en-US" dirty="0"/>
              <a:t>, and the algorithm/ machine builds the logic based on the given data.</a:t>
            </a:r>
          </a:p>
          <a:p>
            <a:pPr marL="285750" indent="-285750" algn="just">
              <a:buFont typeface="Arial" panose="020B0604020202020204" pitchFamily="34" charset="0"/>
              <a:buChar char="•"/>
            </a:pPr>
            <a:r>
              <a:rPr lang="en-US" dirty="0"/>
              <a:t>ML enables </a:t>
            </a:r>
            <a:r>
              <a:rPr lang="en-US" b="1" i="1" dirty="0"/>
              <a:t>the computers or the machines to make data-driven decisions rather than being explicitly programmed for carrying out a certain task</a:t>
            </a:r>
            <a:r>
              <a:rPr lang="en-US" dirty="0"/>
              <a:t>. These programs or algorithms are designed in a way that they learn and improve over time when are exposed to new data.</a:t>
            </a:r>
            <a:endParaRPr lang="en-US" sz="2000" b="1" dirty="0"/>
          </a:p>
        </p:txBody>
      </p:sp>
    </p:spTree>
    <p:extLst>
      <p:ext uri="{BB962C8B-B14F-4D97-AF65-F5344CB8AC3E}">
        <p14:creationId xmlns:p14="http://schemas.microsoft.com/office/powerpoint/2010/main" val="85042525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252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62C9EE6A-9EB8-47BD-8DDB-E67AECD35882}"/>
              </a:ext>
            </a:extLst>
          </p:cNvPr>
          <p:cNvPicPr>
            <a:picLocks noChangeAspect="1"/>
          </p:cNvPicPr>
          <p:nvPr/>
        </p:nvPicPr>
        <p:blipFill>
          <a:blip r:embed="rId2"/>
          <a:stretch>
            <a:fillRect/>
          </a:stretch>
        </p:blipFill>
        <p:spPr>
          <a:xfrm>
            <a:off x="643467" y="689103"/>
            <a:ext cx="10905066" cy="5479794"/>
          </a:xfrm>
          <a:prstGeom prst="rect">
            <a:avLst/>
          </a:prstGeom>
        </p:spPr>
      </p:pic>
    </p:spTree>
    <p:extLst>
      <p:ext uri="{BB962C8B-B14F-4D97-AF65-F5344CB8AC3E}">
        <p14:creationId xmlns:p14="http://schemas.microsoft.com/office/powerpoint/2010/main" val="88452744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3E0B28-1D6B-4C16-B70F-616E580DBBD6}"/>
              </a:ext>
            </a:extLst>
          </p:cNvPr>
          <p:cNvSpPr>
            <a:spLocks noGrp="1"/>
          </p:cNvSpPr>
          <p:nvPr>
            <p:ph type="title"/>
          </p:nvPr>
        </p:nvSpPr>
        <p:spPr>
          <a:xfrm>
            <a:off x="0" y="0"/>
            <a:ext cx="12192000" cy="849492"/>
          </a:xfrm>
          <a:solidFill>
            <a:schemeClr val="accent1">
              <a:lumMod val="20000"/>
              <a:lumOff val="80000"/>
            </a:schemeClr>
          </a:solidFill>
        </p:spPr>
        <p:txBody>
          <a:bodyPr/>
          <a:lstStyle/>
          <a:p>
            <a:r>
              <a:rPr lang="en-US" dirty="0"/>
              <a:t>4</a:t>
            </a:r>
            <a:r>
              <a:rPr lang="en-US" b="1" dirty="0"/>
              <a:t>.Binarization</a:t>
            </a:r>
          </a:p>
        </p:txBody>
      </p:sp>
      <p:sp>
        <p:nvSpPr>
          <p:cNvPr id="3" name="Content Placeholder 2">
            <a:extLst>
              <a:ext uri="{FF2B5EF4-FFF2-40B4-BE49-F238E27FC236}">
                <a16:creationId xmlns:a16="http://schemas.microsoft.com/office/drawing/2014/main" id="{29DB9035-F842-4375-85EC-10054DA6908B}"/>
              </a:ext>
            </a:extLst>
          </p:cNvPr>
          <p:cNvSpPr>
            <a:spLocks noGrp="1"/>
          </p:cNvSpPr>
          <p:nvPr>
            <p:ph idx="1"/>
          </p:nvPr>
        </p:nvSpPr>
        <p:spPr>
          <a:xfrm>
            <a:off x="-1" y="849492"/>
            <a:ext cx="12191999" cy="2579508"/>
          </a:xfrm>
        </p:spPr>
        <p:txBody>
          <a:bodyPr>
            <a:normAutofit/>
          </a:bodyPr>
          <a:lstStyle/>
          <a:p>
            <a:r>
              <a:rPr lang="en-US" dirty="0"/>
              <a:t>You can transform your data using a binary threshold. All values above the threshold are marked 1 and all equal to or below are marked as 0.</a:t>
            </a:r>
          </a:p>
          <a:p>
            <a:r>
              <a:rPr lang="en-US" dirty="0"/>
              <a:t>This is called binarizing your data or threshold your data</a:t>
            </a:r>
          </a:p>
          <a:p>
            <a:r>
              <a:rPr lang="en-US" dirty="0"/>
              <a:t>You can create new binary attributes in Python using </a:t>
            </a:r>
            <a:r>
              <a:rPr lang="en-US" b="1" i="1" dirty="0" err="1"/>
              <a:t>scikit</a:t>
            </a:r>
            <a:r>
              <a:rPr lang="en-US" b="1" i="1" dirty="0"/>
              <a:t>-learn</a:t>
            </a:r>
            <a:r>
              <a:rPr lang="en-US" dirty="0"/>
              <a:t> with the </a:t>
            </a:r>
            <a:r>
              <a:rPr lang="en-US" b="1" i="1" dirty="0"/>
              <a:t>Binarizer</a:t>
            </a:r>
            <a:r>
              <a:rPr lang="en-US" dirty="0"/>
              <a:t> class.</a:t>
            </a:r>
          </a:p>
          <a:p>
            <a:endParaRPr lang="en-US" dirty="0"/>
          </a:p>
        </p:txBody>
      </p:sp>
      <p:pic>
        <p:nvPicPr>
          <p:cNvPr id="4" name="Picture 3">
            <a:extLst>
              <a:ext uri="{FF2B5EF4-FFF2-40B4-BE49-F238E27FC236}">
                <a16:creationId xmlns:a16="http://schemas.microsoft.com/office/drawing/2014/main" id="{604DC3CE-9CB5-4465-A902-A0DA1D6A6734}"/>
              </a:ext>
            </a:extLst>
          </p:cNvPr>
          <p:cNvPicPr>
            <a:picLocks noChangeAspect="1"/>
          </p:cNvPicPr>
          <p:nvPr/>
        </p:nvPicPr>
        <p:blipFill>
          <a:blip r:embed="rId2"/>
          <a:stretch>
            <a:fillRect/>
          </a:stretch>
        </p:blipFill>
        <p:spPr>
          <a:xfrm>
            <a:off x="177283" y="3429000"/>
            <a:ext cx="11588620" cy="2822510"/>
          </a:xfrm>
          <a:prstGeom prst="rect">
            <a:avLst/>
          </a:prstGeom>
        </p:spPr>
      </p:pic>
    </p:spTree>
    <p:extLst>
      <p:ext uri="{BB962C8B-B14F-4D97-AF65-F5344CB8AC3E}">
        <p14:creationId xmlns:p14="http://schemas.microsoft.com/office/powerpoint/2010/main" val="425795567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EAEFDA-57D1-4A32-9ED3-6D911C4218BB}"/>
              </a:ext>
            </a:extLst>
          </p:cNvPr>
          <p:cNvSpPr>
            <a:spLocks noGrp="1"/>
          </p:cNvSpPr>
          <p:nvPr>
            <p:ph type="title"/>
          </p:nvPr>
        </p:nvSpPr>
        <p:spPr>
          <a:xfrm>
            <a:off x="0" y="0"/>
            <a:ext cx="12192000" cy="811763"/>
          </a:xfrm>
          <a:solidFill>
            <a:schemeClr val="accent1">
              <a:lumMod val="20000"/>
              <a:lumOff val="80000"/>
            </a:schemeClr>
          </a:solidFill>
        </p:spPr>
        <p:txBody>
          <a:bodyPr/>
          <a:lstStyle/>
          <a:p>
            <a:r>
              <a:rPr lang="en-US" b="1" dirty="0"/>
              <a:t>5. Mean Removal</a:t>
            </a:r>
          </a:p>
        </p:txBody>
      </p:sp>
      <p:sp>
        <p:nvSpPr>
          <p:cNvPr id="3" name="Content Placeholder 2">
            <a:extLst>
              <a:ext uri="{FF2B5EF4-FFF2-40B4-BE49-F238E27FC236}">
                <a16:creationId xmlns:a16="http://schemas.microsoft.com/office/drawing/2014/main" id="{EB4BB1F5-B6CE-4462-9959-B3C4DC007461}"/>
              </a:ext>
            </a:extLst>
          </p:cNvPr>
          <p:cNvSpPr>
            <a:spLocks noGrp="1"/>
          </p:cNvSpPr>
          <p:nvPr>
            <p:ph idx="1"/>
          </p:nvPr>
        </p:nvSpPr>
        <p:spPr>
          <a:xfrm>
            <a:off x="278363" y="933855"/>
            <a:ext cx="11142306" cy="2149814"/>
          </a:xfrm>
        </p:spPr>
        <p:txBody>
          <a:bodyPr>
            <a:normAutofit fontScale="92500" lnSpcReduction="10000"/>
          </a:bodyPr>
          <a:lstStyle/>
          <a:p>
            <a:r>
              <a:rPr lang="en-US" dirty="0"/>
              <a:t>It is another very common preprocessing technique that is used in machine learning. Basically it is used to </a:t>
            </a:r>
            <a:r>
              <a:rPr lang="en-US" b="1" i="1" dirty="0"/>
              <a:t>eliminate the mean from feature vector </a:t>
            </a:r>
            <a:r>
              <a:rPr lang="en-US" dirty="0"/>
              <a:t>so that every feature is centered on zero. </a:t>
            </a:r>
          </a:p>
          <a:p>
            <a:r>
              <a:rPr lang="en-US" dirty="0"/>
              <a:t>We can also remove the bias from the features in the feature vector. For applying mean removal preprocessing technique on the sample data, we can write the Python code shown below. </a:t>
            </a:r>
          </a:p>
          <a:p>
            <a:endParaRPr lang="en-US" dirty="0"/>
          </a:p>
        </p:txBody>
      </p:sp>
      <p:pic>
        <p:nvPicPr>
          <p:cNvPr id="5" name="Picture 4">
            <a:extLst>
              <a:ext uri="{FF2B5EF4-FFF2-40B4-BE49-F238E27FC236}">
                <a16:creationId xmlns:a16="http://schemas.microsoft.com/office/drawing/2014/main" id="{F90F63BA-59D0-4E19-9D84-AC3A5EC0CC39}"/>
              </a:ext>
            </a:extLst>
          </p:cNvPr>
          <p:cNvPicPr>
            <a:picLocks noChangeAspect="1"/>
          </p:cNvPicPr>
          <p:nvPr/>
        </p:nvPicPr>
        <p:blipFill>
          <a:blip r:embed="rId2"/>
          <a:stretch>
            <a:fillRect/>
          </a:stretch>
        </p:blipFill>
        <p:spPr>
          <a:xfrm>
            <a:off x="191630" y="3083669"/>
            <a:ext cx="11413468" cy="3286125"/>
          </a:xfrm>
          <a:prstGeom prst="rect">
            <a:avLst/>
          </a:prstGeom>
        </p:spPr>
      </p:pic>
    </p:spTree>
    <p:extLst>
      <p:ext uri="{BB962C8B-B14F-4D97-AF65-F5344CB8AC3E}">
        <p14:creationId xmlns:p14="http://schemas.microsoft.com/office/powerpoint/2010/main" val="157428986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EA751-237A-4A40-97AB-F114AE949611}"/>
              </a:ext>
            </a:extLst>
          </p:cNvPr>
          <p:cNvSpPr>
            <a:spLocks noGrp="1"/>
          </p:cNvSpPr>
          <p:nvPr>
            <p:ph type="title"/>
          </p:nvPr>
        </p:nvSpPr>
        <p:spPr>
          <a:xfrm>
            <a:off x="0" y="0"/>
            <a:ext cx="12192000" cy="839755"/>
          </a:xfrm>
          <a:solidFill>
            <a:schemeClr val="accent1">
              <a:lumMod val="20000"/>
              <a:lumOff val="80000"/>
            </a:schemeClr>
          </a:solidFill>
        </p:spPr>
        <p:txBody>
          <a:bodyPr/>
          <a:lstStyle/>
          <a:p>
            <a:r>
              <a:rPr lang="en-US" b="1" dirty="0"/>
              <a:t>6. Labelling the Data</a:t>
            </a:r>
          </a:p>
        </p:txBody>
      </p:sp>
      <p:sp>
        <p:nvSpPr>
          <p:cNvPr id="3" name="Content Placeholder 2">
            <a:extLst>
              <a:ext uri="{FF2B5EF4-FFF2-40B4-BE49-F238E27FC236}">
                <a16:creationId xmlns:a16="http://schemas.microsoft.com/office/drawing/2014/main" id="{8D448F3F-9207-412C-B9F4-C37C7E026123}"/>
              </a:ext>
            </a:extLst>
          </p:cNvPr>
          <p:cNvSpPr>
            <a:spLocks noGrp="1"/>
          </p:cNvSpPr>
          <p:nvPr>
            <p:ph idx="1"/>
          </p:nvPr>
        </p:nvSpPr>
        <p:spPr>
          <a:xfrm>
            <a:off x="373224" y="1825625"/>
            <a:ext cx="11485984" cy="4351338"/>
          </a:xfrm>
        </p:spPr>
        <p:txBody>
          <a:bodyPr>
            <a:normAutofit/>
          </a:bodyPr>
          <a:lstStyle/>
          <a:p>
            <a:r>
              <a:rPr lang="en-US" dirty="0"/>
              <a:t>We already know that data in a certain format is necessary for machine learning algorithms. </a:t>
            </a:r>
          </a:p>
          <a:p>
            <a:r>
              <a:rPr lang="en-US" dirty="0"/>
              <a:t>Another important requirement is that the data must be labelled properly before sending it as the input of machine learning algorithms. </a:t>
            </a:r>
          </a:p>
          <a:p>
            <a:r>
              <a:rPr lang="en-US" dirty="0"/>
              <a:t>The process of transforming the word labels into numerical form is called label encoding.</a:t>
            </a:r>
          </a:p>
          <a:p>
            <a:endParaRPr lang="en-US" dirty="0"/>
          </a:p>
        </p:txBody>
      </p:sp>
    </p:spTree>
    <p:extLst>
      <p:ext uri="{BB962C8B-B14F-4D97-AF65-F5344CB8AC3E}">
        <p14:creationId xmlns:p14="http://schemas.microsoft.com/office/powerpoint/2010/main" val="77422775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D5FFE-2F02-4411-B9C3-8340B9C9BC67}"/>
              </a:ext>
            </a:extLst>
          </p:cNvPr>
          <p:cNvSpPr>
            <a:spLocks noGrp="1"/>
          </p:cNvSpPr>
          <p:nvPr>
            <p:ph type="title"/>
          </p:nvPr>
        </p:nvSpPr>
        <p:spPr/>
        <p:txBody>
          <a:bodyPr/>
          <a:lstStyle/>
          <a:p>
            <a:r>
              <a:rPr lang="en-US" b="1" dirty="0"/>
              <a:t>Label encoding steps</a:t>
            </a:r>
            <a:endParaRPr lang="en-US" dirty="0"/>
          </a:p>
        </p:txBody>
      </p:sp>
      <p:sp>
        <p:nvSpPr>
          <p:cNvPr id="3" name="Content Placeholder 2">
            <a:extLst>
              <a:ext uri="{FF2B5EF4-FFF2-40B4-BE49-F238E27FC236}">
                <a16:creationId xmlns:a16="http://schemas.microsoft.com/office/drawing/2014/main" id="{FBED43EE-DD91-441B-A14B-FEC9AB877CC9}"/>
              </a:ext>
            </a:extLst>
          </p:cNvPr>
          <p:cNvSpPr>
            <a:spLocks noGrp="1"/>
          </p:cNvSpPr>
          <p:nvPr>
            <p:ph idx="1"/>
          </p:nvPr>
        </p:nvSpPr>
        <p:spPr/>
        <p:txBody>
          <a:bodyPr/>
          <a:lstStyle/>
          <a:p>
            <a:r>
              <a:rPr lang="en-US" b="1" dirty="0"/>
              <a:t>Step 1 − Importing the useful packages</a:t>
            </a:r>
          </a:p>
          <a:p>
            <a:r>
              <a:rPr lang="en-US" b="1" dirty="0"/>
              <a:t>Step 2 − Defining sample labels</a:t>
            </a:r>
          </a:p>
          <a:p>
            <a:r>
              <a:rPr lang="en-US" b="1" dirty="0"/>
              <a:t>Step 3 − Creating &amp; training of label encoder object</a:t>
            </a:r>
          </a:p>
          <a:p>
            <a:r>
              <a:rPr lang="en-US" b="1" dirty="0"/>
              <a:t>Step 4 − Checking the performance by encoding random ordered list</a:t>
            </a:r>
          </a:p>
          <a:p>
            <a:r>
              <a:rPr lang="en-US" b="1" dirty="0"/>
              <a:t>Step 5 − Checking the performance by decoding a random set of numbers −</a:t>
            </a:r>
          </a:p>
          <a:p>
            <a:endParaRPr lang="en-US" dirty="0"/>
          </a:p>
        </p:txBody>
      </p:sp>
    </p:spTree>
    <p:extLst>
      <p:ext uri="{BB962C8B-B14F-4D97-AF65-F5344CB8AC3E}">
        <p14:creationId xmlns:p14="http://schemas.microsoft.com/office/powerpoint/2010/main" val="155655575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6DE6FD2-B1D8-4589-81E5-92723B656A86}"/>
              </a:ext>
            </a:extLst>
          </p:cNvPr>
          <p:cNvPicPr>
            <a:picLocks noChangeAspect="1"/>
          </p:cNvPicPr>
          <p:nvPr/>
        </p:nvPicPr>
        <p:blipFill>
          <a:blip r:embed="rId2"/>
          <a:stretch>
            <a:fillRect/>
          </a:stretch>
        </p:blipFill>
        <p:spPr>
          <a:xfrm>
            <a:off x="571500" y="1062037"/>
            <a:ext cx="11049000" cy="4733925"/>
          </a:xfrm>
          <a:prstGeom prst="rect">
            <a:avLst/>
          </a:prstGeom>
        </p:spPr>
      </p:pic>
    </p:spTree>
    <p:extLst>
      <p:ext uri="{BB962C8B-B14F-4D97-AF65-F5344CB8AC3E}">
        <p14:creationId xmlns:p14="http://schemas.microsoft.com/office/powerpoint/2010/main" val="80341019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08B026E-7BE3-4107-BE03-39A71874764B}"/>
              </a:ext>
            </a:extLst>
          </p:cNvPr>
          <p:cNvPicPr>
            <a:picLocks noChangeAspect="1"/>
          </p:cNvPicPr>
          <p:nvPr/>
        </p:nvPicPr>
        <p:blipFill>
          <a:blip r:embed="rId2"/>
          <a:stretch>
            <a:fillRect/>
          </a:stretch>
        </p:blipFill>
        <p:spPr>
          <a:xfrm>
            <a:off x="0" y="554789"/>
            <a:ext cx="12192000" cy="5748421"/>
          </a:xfrm>
          <a:prstGeom prst="rect">
            <a:avLst/>
          </a:prstGeom>
        </p:spPr>
      </p:pic>
    </p:spTree>
    <p:extLst>
      <p:ext uri="{BB962C8B-B14F-4D97-AF65-F5344CB8AC3E}">
        <p14:creationId xmlns:p14="http://schemas.microsoft.com/office/powerpoint/2010/main" val="286571219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F70BF1B-644D-4931-AEC3-4D705D0CB03E}"/>
              </a:ext>
            </a:extLst>
          </p:cNvPr>
          <p:cNvPicPr>
            <a:picLocks noChangeAspect="1"/>
          </p:cNvPicPr>
          <p:nvPr/>
        </p:nvPicPr>
        <p:blipFill>
          <a:blip r:embed="rId2"/>
          <a:stretch>
            <a:fillRect/>
          </a:stretch>
        </p:blipFill>
        <p:spPr>
          <a:xfrm>
            <a:off x="252919" y="1099226"/>
            <a:ext cx="11430000" cy="4912468"/>
          </a:xfrm>
          <a:prstGeom prst="rect">
            <a:avLst/>
          </a:prstGeom>
        </p:spPr>
      </p:pic>
    </p:spTree>
    <p:extLst>
      <p:ext uri="{BB962C8B-B14F-4D97-AF65-F5344CB8AC3E}">
        <p14:creationId xmlns:p14="http://schemas.microsoft.com/office/powerpoint/2010/main" val="100201417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B4132C9-85D9-43E5-8289-40430B021CB5}"/>
              </a:ext>
            </a:extLst>
          </p:cNvPr>
          <p:cNvPicPr>
            <a:picLocks noChangeAspect="1"/>
          </p:cNvPicPr>
          <p:nvPr/>
        </p:nvPicPr>
        <p:blipFill>
          <a:blip r:embed="rId2"/>
          <a:stretch>
            <a:fillRect/>
          </a:stretch>
        </p:blipFill>
        <p:spPr>
          <a:xfrm>
            <a:off x="223736" y="826852"/>
            <a:ext cx="11894034" cy="5018739"/>
          </a:xfrm>
          <a:prstGeom prst="rect">
            <a:avLst/>
          </a:prstGeom>
        </p:spPr>
      </p:pic>
    </p:spTree>
    <p:extLst>
      <p:ext uri="{BB962C8B-B14F-4D97-AF65-F5344CB8AC3E}">
        <p14:creationId xmlns:p14="http://schemas.microsoft.com/office/powerpoint/2010/main" val="361246939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0F91EA-419E-47C4-B060-5E863159B016}"/>
              </a:ext>
            </a:extLst>
          </p:cNvPr>
          <p:cNvSpPr>
            <a:spLocks noGrp="1"/>
          </p:cNvSpPr>
          <p:nvPr>
            <p:ph type="title"/>
          </p:nvPr>
        </p:nvSpPr>
        <p:spPr>
          <a:xfrm>
            <a:off x="4449147" y="2766218"/>
            <a:ext cx="2894045" cy="1325563"/>
          </a:xfrm>
        </p:spPr>
        <p:txBody>
          <a:bodyPr/>
          <a:lstStyle/>
          <a:p>
            <a:r>
              <a:rPr lang="en-US" b="1" dirty="0"/>
              <a:t>Hands on </a:t>
            </a:r>
          </a:p>
        </p:txBody>
      </p:sp>
    </p:spTree>
    <p:extLst>
      <p:ext uri="{BB962C8B-B14F-4D97-AF65-F5344CB8AC3E}">
        <p14:creationId xmlns:p14="http://schemas.microsoft.com/office/powerpoint/2010/main" val="112530080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465</TotalTime>
  <Words>3288</Words>
  <Application>Microsoft Office PowerPoint</Application>
  <PresentationFormat>Widescreen</PresentationFormat>
  <Paragraphs>373</Paragraphs>
  <Slides>99</Slides>
  <Notes>7</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99</vt:i4>
      </vt:variant>
    </vt:vector>
  </HeadingPairs>
  <TitlesOfParts>
    <vt:vector size="110" baseType="lpstr">
      <vt:lpstr>Arial</vt:lpstr>
      <vt:lpstr>Atlas Grotesk</vt:lpstr>
      <vt:lpstr>Calibri</vt:lpstr>
      <vt:lpstr>Calibri Light</vt:lpstr>
      <vt:lpstr>Menlo</vt:lpstr>
      <vt:lpstr>Roboto Mono</vt:lpstr>
      <vt:lpstr>Tahoma</vt:lpstr>
      <vt:lpstr>Times New Roman</vt:lpstr>
      <vt:lpstr>Tunga</vt:lpstr>
      <vt:lpstr>verdana</vt:lpstr>
      <vt:lpstr>Office Theme</vt:lpstr>
      <vt:lpstr>Agenda </vt:lpstr>
      <vt:lpstr>Day 1</vt:lpstr>
      <vt:lpstr>1.Fundamentals of Machine Learning </vt:lpstr>
      <vt:lpstr>Why Machine Learning ?</vt:lpstr>
      <vt:lpstr>PowerPoint Presentation</vt:lpstr>
      <vt:lpstr>PowerPoint Presentation</vt:lpstr>
      <vt:lpstr>PowerPoint Presentation</vt:lpstr>
      <vt:lpstr>b. What is Machine Learning ?</vt:lpstr>
      <vt:lpstr>PowerPoint Presentation</vt:lpstr>
      <vt:lpstr>b. What is Machine Learning? </vt:lpstr>
      <vt:lpstr>PowerPoint Presentation</vt:lpstr>
      <vt:lpstr>c. How does Machine Learning Works ?</vt:lpstr>
      <vt:lpstr>c. How does Machine Learning Work?</vt:lpstr>
      <vt:lpstr>PowerPoint Presentation</vt:lpstr>
      <vt:lpstr>PowerPoint Presentation</vt:lpstr>
      <vt:lpstr>d. Machine Learning Applications</vt:lpstr>
      <vt:lpstr>d. Machine Learning Use Cases</vt:lpstr>
      <vt:lpstr>PowerPoint Presentation</vt:lpstr>
      <vt:lpstr>PowerPoint Presentation</vt:lpstr>
      <vt:lpstr>e. Understanding Machine Learning with an Analogy </vt:lpstr>
      <vt:lpstr>Set of learning,</vt:lpstr>
      <vt:lpstr>Learning 1</vt:lpstr>
      <vt:lpstr>Learning2 </vt:lpstr>
      <vt:lpstr>Learning 3</vt:lpstr>
      <vt:lpstr>Learning 4</vt:lpstr>
      <vt:lpstr>Learning 5</vt:lpstr>
      <vt:lpstr>Learning 6</vt:lpstr>
      <vt:lpstr>Training and Testing Phase</vt:lpstr>
      <vt:lpstr>Training Phase</vt:lpstr>
      <vt:lpstr>Testing Phase</vt:lpstr>
      <vt:lpstr>PowerPoint Presentation</vt:lpstr>
      <vt:lpstr>g. Open Source Machine Learning Tools</vt:lpstr>
      <vt:lpstr>Open Source Tools </vt:lpstr>
      <vt:lpstr>Commercial Tools</vt:lpstr>
      <vt:lpstr>PowerPoint Presentation</vt:lpstr>
      <vt:lpstr>i. Simple Machine Learning Application</vt:lpstr>
      <vt:lpstr>PowerPoint Presentation</vt:lpstr>
      <vt:lpstr>PowerPoint Presentation</vt:lpstr>
      <vt:lpstr>PowerPoint Presentation</vt:lpstr>
      <vt:lpstr>Hands On</vt:lpstr>
      <vt:lpstr>End of Day1 Part1</vt:lpstr>
      <vt:lpstr>2 .Data Preprocessing </vt:lpstr>
      <vt:lpstr>Data Sets</vt:lpstr>
      <vt:lpstr>PowerPoint Presentation</vt:lpstr>
      <vt:lpstr>PowerPoint Presentation</vt:lpstr>
      <vt:lpstr>PowerPoint Presentation</vt:lpstr>
      <vt:lpstr>PowerPoint Presentation</vt:lpstr>
      <vt:lpstr>PowerPoint Presentation</vt:lpstr>
      <vt:lpstr>Classic Data Sets Examples</vt:lpstr>
      <vt:lpstr>Example1 : IRIS Data Set </vt:lpstr>
      <vt:lpstr>PowerPoint Presentation</vt:lpstr>
      <vt:lpstr>Example2 : MNSIT DATABASE</vt:lpstr>
      <vt:lpstr>PowerPoint Presentation</vt:lpstr>
      <vt:lpstr>Example 3: HOUSE PRICE DATA SET</vt:lpstr>
      <vt:lpstr>PowerPoint Presentation</vt:lpstr>
      <vt:lpstr>Example 4: Diabetes Data Set</vt:lpstr>
      <vt:lpstr>PowerPoint Presentation</vt:lpstr>
      <vt:lpstr>Example5: Wine Data Set</vt:lpstr>
      <vt:lpstr>Example 6: Breast Cancer (Diagnostic) Data Set </vt:lpstr>
      <vt:lpstr>PowerPoint Presentation</vt:lpstr>
      <vt:lpstr>Types of Data</vt:lpstr>
      <vt:lpstr>PowerPoint Presentation</vt:lpstr>
      <vt:lpstr>PowerPoint Presentation</vt:lpstr>
      <vt:lpstr>Data Preprocessing for Machine learning in Python</vt:lpstr>
      <vt:lpstr>Need of Data Preprocessing</vt:lpstr>
      <vt:lpstr>Major Tasks in Data Preprocessing</vt:lpstr>
      <vt:lpstr>Data Cleaning</vt:lpstr>
      <vt:lpstr>Incomplete (Missing) Data</vt:lpstr>
      <vt:lpstr>How to Handle Missing Data?</vt:lpstr>
      <vt:lpstr>PowerPoint Presentation</vt:lpstr>
      <vt:lpstr>PowerPoint Presentation</vt:lpstr>
      <vt:lpstr>Noisy Data</vt:lpstr>
      <vt:lpstr>Preprocessing the Data in Python</vt:lpstr>
      <vt:lpstr>Training , Testing and Validation Data set</vt:lpstr>
      <vt:lpstr>PowerPoint Presentation</vt:lpstr>
      <vt:lpstr>PowerPoint Presentation</vt:lpstr>
      <vt:lpstr>PowerPoint Presentation</vt:lpstr>
      <vt:lpstr>Data preprocessing steps</vt:lpstr>
      <vt:lpstr>Step 1 − Importing the useful packages </vt:lpstr>
      <vt:lpstr>Step 2 − Defining sample data</vt:lpstr>
      <vt:lpstr>Step3 − Applying preprocessing technique</vt:lpstr>
      <vt:lpstr>Techniques for Data Preprocessing</vt:lpstr>
      <vt:lpstr>1. Scaling or Rescaling Data</vt:lpstr>
      <vt:lpstr>Example : Min max scaled data</vt:lpstr>
      <vt:lpstr>2 . Standardize Data</vt:lpstr>
      <vt:lpstr>PowerPoint Presentation</vt:lpstr>
      <vt:lpstr>3. Normalization </vt:lpstr>
      <vt:lpstr>L1 Normalization</vt:lpstr>
      <vt:lpstr>L2 Normalization</vt:lpstr>
      <vt:lpstr>PowerPoint Presentation</vt:lpstr>
      <vt:lpstr>4.Binarization</vt:lpstr>
      <vt:lpstr>5. Mean Removal</vt:lpstr>
      <vt:lpstr>6. Labelling the Data</vt:lpstr>
      <vt:lpstr>Label encoding steps</vt:lpstr>
      <vt:lpstr>PowerPoint Presentation</vt:lpstr>
      <vt:lpstr>PowerPoint Presentation</vt:lpstr>
      <vt:lpstr>PowerPoint Presentation</vt:lpstr>
      <vt:lpstr>PowerPoint Presentation</vt:lpstr>
      <vt:lpstr>Hands on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Agenda </dc:title>
  <dc:creator>Administrator</dc:creator>
  <cp:lastModifiedBy>Administrator</cp:lastModifiedBy>
  <cp:revision>16</cp:revision>
  <dcterms:created xsi:type="dcterms:W3CDTF">2018-09-08T16:30:07Z</dcterms:created>
  <dcterms:modified xsi:type="dcterms:W3CDTF">2018-09-10T11:16:59Z</dcterms:modified>
</cp:coreProperties>
</file>